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9"/>
  </p:notesMasterIdLst>
  <p:sldIdLst>
    <p:sldId id="256" r:id="rId2"/>
    <p:sldId id="257" r:id="rId3"/>
    <p:sldId id="258" r:id="rId4"/>
    <p:sldId id="259" r:id="rId5"/>
    <p:sldId id="260" r:id="rId6"/>
    <p:sldId id="261" r:id="rId7"/>
    <p:sldId id="263" r:id="rId8"/>
  </p:sldIdLst>
  <p:sldSz cx="14630400" cy="8229600"/>
  <p:notesSz cx="8229600" cy="14630400"/>
  <p:embeddedFontLst>
    <p:embeddedFont>
      <p:font typeface="Calibri" panose="020F0502020204030204" pitchFamily="34" charset="0"/>
      <p:regular r:id="rId10"/>
      <p:bold r:id="rId11"/>
      <p:italic r:id="rId12"/>
      <p:boldItalic r:id="rId13"/>
    </p:embeddedFont>
    <p:embeddedFont>
      <p:font typeface="Gelasio" panose="020B0604020202020204" charset="0"/>
      <p:regular r:id="rId14"/>
    </p:embeddedFont>
    <p:embeddedFont>
      <p:font typeface="Gelasio Semi Bold" panose="020B0604020202020204" charset="0"/>
      <p:regular r:id="rId15"/>
    </p:embeddedFont>
  </p:embeddedFontLst>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EBDF"/>
    <a:srgbClr val="F9F6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8" d="100"/>
          <a:sy n="88" d="100"/>
        </p:scale>
        <p:origin x="684"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0933869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2EBD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DECEBB"/>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9F6F0"/>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D3C5B6"/>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DDCFBB"/>
          </a:solidFill>
          <a:ln/>
        </p:spPr>
      </p:sp>
      <p:sp>
        <p:nvSpPr>
          <p:cNvPr id="3" name="Shape 1"/>
          <p:cNvSpPr/>
          <p:nvPr/>
        </p:nvSpPr>
        <p:spPr>
          <a:xfrm>
            <a:off x="0" y="0"/>
            <a:ext cx="14630400" cy="8229600"/>
          </a:xfrm>
          <a:prstGeom prst="rect">
            <a:avLst/>
          </a:prstGeom>
          <a:solidFill>
            <a:srgbClr val="F2EBD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10972800" y="0"/>
            <a:ext cx="3657600" cy="8229600"/>
          </a:xfrm>
          <a:prstGeom prst="rect">
            <a:avLst/>
          </a:prstGeom>
        </p:spPr>
      </p:pic>
      <p:sp>
        <p:nvSpPr>
          <p:cNvPr id="3" name="Text 0"/>
          <p:cNvSpPr/>
          <p:nvPr/>
        </p:nvSpPr>
        <p:spPr>
          <a:xfrm>
            <a:off x="793790" y="1106567"/>
            <a:ext cx="9385221" cy="4253032"/>
          </a:xfrm>
          <a:prstGeom prst="rect">
            <a:avLst/>
          </a:prstGeom>
          <a:noFill/>
          <a:ln/>
        </p:spPr>
        <p:txBody>
          <a:bodyPr wrap="square" lIns="0" tIns="0" rIns="0" bIns="0" rtlCol="0" anchor="t"/>
          <a:lstStyle/>
          <a:p>
            <a:pPr marL="0" indent="0" algn="ctr">
              <a:lnSpc>
                <a:spcPts val="11150"/>
              </a:lnSpc>
              <a:buNone/>
            </a:pPr>
            <a:r>
              <a:rPr lang="en-US" sz="8900" dirty="0">
                <a:solidFill>
                  <a:srgbClr val="000000"/>
                </a:solidFill>
                <a:latin typeface="Gelasio Semi Bold" pitchFamily="34" charset="0"/>
                <a:ea typeface="Gelasio Semi Bold" pitchFamily="34" charset="-122"/>
                <a:cs typeface="Gelasio Semi Bold" pitchFamily="34" charset="-120"/>
              </a:rPr>
              <a:t>Prédiction de Prix de Smartphones</a:t>
            </a:r>
            <a:endParaRPr lang="en-US" sz="8900" dirty="0"/>
          </a:p>
        </p:txBody>
      </p:sp>
      <p:sp>
        <p:nvSpPr>
          <p:cNvPr id="4" name="Text 1"/>
          <p:cNvSpPr/>
          <p:nvPr/>
        </p:nvSpPr>
        <p:spPr>
          <a:xfrm>
            <a:off x="793790" y="5699760"/>
            <a:ext cx="9385221" cy="362903"/>
          </a:xfrm>
          <a:prstGeom prst="rect">
            <a:avLst/>
          </a:prstGeom>
          <a:noFill/>
          <a:ln/>
        </p:spPr>
        <p:txBody>
          <a:bodyPr wrap="none" lIns="0" tIns="0" rIns="0" bIns="0" rtlCol="0" anchor="t"/>
          <a:lstStyle/>
          <a:p>
            <a:pPr marL="0" indent="0" algn="ctr">
              <a:lnSpc>
                <a:spcPts val="2850"/>
              </a:lnSpc>
              <a:buNone/>
            </a:pPr>
            <a:r>
              <a:rPr lang="en-US" sz="1750" b="1" dirty="0">
                <a:solidFill>
                  <a:srgbClr val="484237"/>
                </a:solidFill>
                <a:latin typeface="Gelasio" pitchFamily="34" charset="0"/>
                <a:ea typeface="Gelasio" pitchFamily="34" charset="-122"/>
                <a:cs typeface="Gelasio" pitchFamily="34" charset="-120"/>
              </a:rPr>
              <a:t>Présenté par</a:t>
            </a:r>
            <a:r>
              <a:rPr lang="en-US" sz="1750" dirty="0">
                <a:solidFill>
                  <a:srgbClr val="000000"/>
                </a:solidFill>
                <a:latin typeface="Gelasio" pitchFamily="34" charset="0"/>
                <a:ea typeface="Gelasio" pitchFamily="34" charset="-122"/>
                <a:cs typeface="Gelasio" pitchFamily="34" charset="-120"/>
              </a:rPr>
              <a:t>:</a:t>
            </a:r>
            <a:endParaRPr lang="en-US" sz="1750" dirty="0"/>
          </a:p>
        </p:txBody>
      </p:sp>
      <p:sp>
        <p:nvSpPr>
          <p:cNvPr id="5" name="Text 2"/>
          <p:cNvSpPr/>
          <p:nvPr/>
        </p:nvSpPr>
        <p:spPr>
          <a:xfrm>
            <a:off x="793790" y="6317813"/>
            <a:ext cx="93852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84237"/>
                </a:solidFill>
                <a:latin typeface="Gelasio" pitchFamily="34" charset="0"/>
                <a:ea typeface="Gelasio" pitchFamily="34" charset="-122"/>
                <a:cs typeface="Gelasio" pitchFamily="34" charset="-120"/>
              </a:rPr>
              <a:t>ANDRIATSIFERANA No Kanto Lorida</a:t>
            </a:r>
            <a:endParaRPr lang="en-US" sz="1750" dirty="0"/>
          </a:p>
        </p:txBody>
      </p:sp>
      <p:sp>
        <p:nvSpPr>
          <p:cNvPr id="6" name="Text 3"/>
          <p:cNvSpPr/>
          <p:nvPr/>
        </p:nvSpPr>
        <p:spPr>
          <a:xfrm>
            <a:off x="793790" y="6760012"/>
            <a:ext cx="93852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484237"/>
                </a:solidFill>
                <a:latin typeface="Gelasio" pitchFamily="34" charset="0"/>
                <a:ea typeface="Gelasio" pitchFamily="34" charset="-122"/>
                <a:cs typeface="Gelasio" pitchFamily="34" charset="-120"/>
              </a:rPr>
              <a:t>ANDRIANTSALAMA Rijamampianina</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 calcmode="lin" valueType="num">
                                      <p:cBhvr additive="base">
                                        <p:cTn id="13" dur="500" fill="hold"/>
                                        <p:tgtEl>
                                          <p:spTgt spid="6"/>
                                        </p:tgtEl>
                                        <p:attrNameLst>
                                          <p:attrName>ppt_x</p:attrName>
                                        </p:attrNameLst>
                                      </p:cBhvr>
                                      <p:tavLst>
                                        <p:tav tm="0">
                                          <p:val>
                                            <p:strVal val="#ppt_x"/>
                                          </p:val>
                                        </p:tav>
                                        <p:tav tm="100000">
                                          <p:val>
                                            <p:strVal val="#ppt_x"/>
                                          </p:val>
                                        </p:tav>
                                      </p:tavLst>
                                    </p:anim>
                                    <p:anim calcmode="lin" valueType="num">
                                      <p:cBhvr additive="base">
                                        <p:cTn id="14"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4476750" y="1326475"/>
            <a:ext cx="5676781" cy="708779"/>
          </a:xfrm>
          <a:prstGeom prst="rect">
            <a:avLst/>
          </a:prstGeom>
          <a:noFill/>
          <a:ln/>
        </p:spPr>
        <p:txBody>
          <a:bodyPr wrap="none" lIns="0" tIns="0" rIns="0" bIns="0" rtlCol="0" anchor="t"/>
          <a:lstStyle/>
          <a:p>
            <a:pPr marL="0" indent="0" algn="ctr">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Fonctionnalités Clés</a:t>
            </a:r>
            <a:endParaRPr lang="en-US" sz="4450" dirty="0"/>
          </a:p>
        </p:txBody>
      </p:sp>
      <p:sp>
        <p:nvSpPr>
          <p:cNvPr id="3" name="Shape 1"/>
          <p:cNvSpPr/>
          <p:nvPr/>
        </p:nvSpPr>
        <p:spPr>
          <a:xfrm>
            <a:off x="793790" y="2488883"/>
            <a:ext cx="6407944" cy="2093714"/>
          </a:xfrm>
          <a:prstGeom prst="roundRect">
            <a:avLst>
              <a:gd name="adj" fmla="val 6988"/>
            </a:avLst>
          </a:prstGeom>
          <a:solidFill>
            <a:srgbClr val="F9F6F0"/>
          </a:solidFill>
          <a:ln w="30480">
            <a:solidFill>
              <a:srgbClr val="D4CEC3"/>
            </a:solidFill>
            <a:prstDash val="solid"/>
          </a:ln>
        </p:spPr>
      </p:sp>
      <p:sp>
        <p:nvSpPr>
          <p:cNvPr id="4" name="Shape 2"/>
          <p:cNvSpPr/>
          <p:nvPr/>
        </p:nvSpPr>
        <p:spPr>
          <a:xfrm>
            <a:off x="763310" y="2488883"/>
            <a:ext cx="121920" cy="2093714"/>
          </a:xfrm>
          <a:prstGeom prst="roundRect">
            <a:avLst>
              <a:gd name="adj" fmla="val 27907"/>
            </a:avLst>
          </a:prstGeom>
          <a:solidFill>
            <a:srgbClr val="D3C5B6"/>
          </a:solidFill>
          <a:ln/>
        </p:spPr>
      </p:sp>
      <p:sp>
        <p:nvSpPr>
          <p:cNvPr id="5" name="Text 3"/>
          <p:cNvSpPr/>
          <p:nvPr/>
        </p:nvSpPr>
        <p:spPr>
          <a:xfrm>
            <a:off x="1142524" y="2746177"/>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Prédiction Précise</a:t>
            </a:r>
            <a:endParaRPr lang="en-US" sz="2200" dirty="0"/>
          </a:p>
        </p:txBody>
      </p:sp>
      <p:sp>
        <p:nvSpPr>
          <p:cNvPr id="6" name="Text 4"/>
          <p:cNvSpPr/>
          <p:nvPr/>
        </p:nvSpPr>
        <p:spPr>
          <a:xfrm>
            <a:off x="1142524" y="3236595"/>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Estimez le prix en dollars des smartphones (liste prédéfinie), avec ajustement automatique pour une valeur réaliste et cohérente.</a:t>
            </a:r>
            <a:endParaRPr lang="en-US" sz="1750" dirty="0"/>
          </a:p>
        </p:txBody>
      </p:sp>
      <p:sp>
        <p:nvSpPr>
          <p:cNvPr id="7" name="Shape 5"/>
          <p:cNvSpPr/>
          <p:nvPr/>
        </p:nvSpPr>
        <p:spPr>
          <a:xfrm>
            <a:off x="7428548" y="2488883"/>
            <a:ext cx="6408063" cy="2093714"/>
          </a:xfrm>
          <a:prstGeom prst="roundRect">
            <a:avLst>
              <a:gd name="adj" fmla="val 6988"/>
            </a:avLst>
          </a:prstGeom>
          <a:solidFill>
            <a:srgbClr val="F9F6F0"/>
          </a:solidFill>
          <a:ln w="30480">
            <a:solidFill>
              <a:srgbClr val="D4CEC3"/>
            </a:solidFill>
            <a:prstDash val="solid"/>
          </a:ln>
        </p:spPr>
      </p:sp>
      <p:sp>
        <p:nvSpPr>
          <p:cNvPr id="8" name="Shape 6"/>
          <p:cNvSpPr/>
          <p:nvPr/>
        </p:nvSpPr>
        <p:spPr>
          <a:xfrm>
            <a:off x="7398067" y="2488883"/>
            <a:ext cx="121920" cy="2093714"/>
          </a:xfrm>
          <a:prstGeom prst="roundRect">
            <a:avLst>
              <a:gd name="adj" fmla="val 27907"/>
            </a:avLst>
          </a:prstGeom>
          <a:solidFill>
            <a:srgbClr val="D3C5B6"/>
          </a:solidFill>
          <a:ln/>
        </p:spPr>
      </p:sp>
      <p:sp>
        <p:nvSpPr>
          <p:cNvPr id="9" name="Text 7"/>
          <p:cNvSpPr/>
          <p:nvPr/>
        </p:nvSpPr>
        <p:spPr>
          <a:xfrm>
            <a:off x="7777282" y="2746177"/>
            <a:ext cx="2959418"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Analyse Comparative</a:t>
            </a:r>
            <a:endParaRPr lang="en-US" sz="2200" dirty="0"/>
          </a:p>
        </p:txBody>
      </p:sp>
      <p:sp>
        <p:nvSpPr>
          <p:cNvPr id="10" name="Text 8"/>
          <p:cNvSpPr/>
          <p:nvPr/>
        </p:nvSpPr>
        <p:spPr>
          <a:xfrm>
            <a:off x="7777282" y="3236595"/>
            <a:ext cx="5802035" cy="1088708"/>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Comparez votre appareil aux prix moyens du marché, visualisés à travers des graphiques intuitifs (barres, radar).</a:t>
            </a:r>
            <a:endParaRPr lang="en-US" sz="1750" dirty="0"/>
          </a:p>
        </p:txBody>
      </p:sp>
      <p:sp>
        <p:nvSpPr>
          <p:cNvPr id="11" name="Shape 9"/>
          <p:cNvSpPr/>
          <p:nvPr/>
        </p:nvSpPr>
        <p:spPr>
          <a:xfrm>
            <a:off x="793790" y="4809411"/>
            <a:ext cx="6407944" cy="2093714"/>
          </a:xfrm>
          <a:prstGeom prst="roundRect">
            <a:avLst>
              <a:gd name="adj" fmla="val 6988"/>
            </a:avLst>
          </a:prstGeom>
          <a:solidFill>
            <a:srgbClr val="F9F6F0"/>
          </a:solidFill>
          <a:ln w="30480">
            <a:solidFill>
              <a:srgbClr val="D4CEC3"/>
            </a:solidFill>
            <a:prstDash val="solid"/>
          </a:ln>
        </p:spPr>
      </p:sp>
      <p:sp>
        <p:nvSpPr>
          <p:cNvPr id="12" name="Shape 10"/>
          <p:cNvSpPr/>
          <p:nvPr/>
        </p:nvSpPr>
        <p:spPr>
          <a:xfrm>
            <a:off x="763310" y="4809411"/>
            <a:ext cx="121920" cy="2093714"/>
          </a:xfrm>
          <a:prstGeom prst="roundRect">
            <a:avLst>
              <a:gd name="adj" fmla="val 27907"/>
            </a:avLst>
          </a:prstGeom>
          <a:solidFill>
            <a:srgbClr val="D3C5B6"/>
          </a:solidFill>
          <a:ln/>
        </p:spPr>
      </p:sp>
      <p:sp>
        <p:nvSpPr>
          <p:cNvPr id="13" name="Text 11"/>
          <p:cNvSpPr/>
          <p:nvPr/>
        </p:nvSpPr>
        <p:spPr>
          <a:xfrm>
            <a:off x="1142524" y="50667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Indicateurs Avancés</a:t>
            </a:r>
            <a:endParaRPr lang="en-US" sz="2200" dirty="0"/>
          </a:p>
        </p:txBody>
      </p:sp>
      <p:sp>
        <p:nvSpPr>
          <p:cNvPr id="14" name="Text 12"/>
          <p:cNvSpPr/>
          <p:nvPr/>
        </p:nvSpPr>
        <p:spPr>
          <a:xfrm>
            <a:off x="1142524" y="5557123"/>
            <a:ext cx="5801916" cy="1088708"/>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Bénéficiez d'insights tels que le prix par Go de stockage ou le ratio batterie/écran, pour une évaluation approfondie.</a:t>
            </a:r>
            <a:endParaRPr lang="en-US" sz="1750" dirty="0"/>
          </a:p>
        </p:txBody>
      </p:sp>
      <p:sp>
        <p:nvSpPr>
          <p:cNvPr id="15" name="Shape 13"/>
          <p:cNvSpPr/>
          <p:nvPr/>
        </p:nvSpPr>
        <p:spPr>
          <a:xfrm>
            <a:off x="7428548" y="4809411"/>
            <a:ext cx="6408063" cy="2093714"/>
          </a:xfrm>
          <a:prstGeom prst="roundRect">
            <a:avLst>
              <a:gd name="adj" fmla="val 6988"/>
            </a:avLst>
          </a:prstGeom>
          <a:solidFill>
            <a:srgbClr val="F9F6F0"/>
          </a:solidFill>
          <a:ln w="30480">
            <a:solidFill>
              <a:srgbClr val="D4CEC3"/>
            </a:solidFill>
            <a:prstDash val="solid"/>
          </a:ln>
        </p:spPr>
      </p:sp>
      <p:sp>
        <p:nvSpPr>
          <p:cNvPr id="16" name="Shape 14"/>
          <p:cNvSpPr/>
          <p:nvPr/>
        </p:nvSpPr>
        <p:spPr>
          <a:xfrm>
            <a:off x="7398067" y="4809411"/>
            <a:ext cx="121920" cy="2093714"/>
          </a:xfrm>
          <a:prstGeom prst="roundRect">
            <a:avLst>
              <a:gd name="adj" fmla="val 27907"/>
            </a:avLst>
          </a:prstGeom>
          <a:solidFill>
            <a:srgbClr val="D3C5B6"/>
          </a:solidFill>
          <a:ln/>
        </p:spPr>
      </p:sp>
      <p:sp>
        <p:nvSpPr>
          <p:cNvPr id="17" name="Text 15"/>
          <p:cNvSpPr/>
          <p:nvPr/>
        </p:nvSpPr>
        <p:spPr>
          <a:xfrm>
            <a:off x="7777282" y="506670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Interface Intuitive</a:t>
            </a:r>
            <a:endParaRPr lang="en-US" sz="2200" dirty="0"/>
          </a:p>
        </p:txBody>
      </p:sp>
      <p:sp>
        <p:nvSpPr>
          <p:cNvPr id="18" name="Text 16"/>
          <p:cNvSpPr/>
          <p:nvPr/>
        </p:nvSpPr>
        <p:spPr>
          <a:xfrm>
            <a:off x="7777282" y="5557123"/>
            <a:ext cx="5802035"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Une application Streamlit simple et efficace, conçue pour une estimation rapide et fiable, accessible à tous.</a:t>
            </a:r>
            <a:endParaRPr lang="en-US" sz="1750" dirty="0"/>
          </a:p>
        </p:txBody>
      </p:sp>
      <p:sp>
        <p:nvSpPr>
          <p:cNvPr id="19" name="Rectangle 18">
            <a:extLst>
              <a:ext uri="{FF2B5EF4-FFF2-40B4-BE49-F238E27FC236}">
                <a16:creationId xmlns:a16="http://schemas.microsoft.com/office/drawing/2014/main" id="{FC41AF02-9340-4B41-AB99-404C5D13F5C2}"/>
              </a:ext>
            </a:extLst>
          </p:cNvPr>
          <p:cNvSpPr/>
          <p:nvPr/>
        </p:nvSpPr>
        <p:spPr>
          <a:xfrm>
            <a:off x="12649200" y="7535363"/>
            <a:ext cx="1981200" cy="695751"/>
          </a:xfrm>
          <a:prstGeom prst="rect">
            <a:avLst/>
          </a:prstGeom>
          <a:solidFill>
            <a:srgbClr val="F9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9F6F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9" grpId="0" animBg="1"/>
      <p:bldP spid="10" grpId="0" animBg="1"/>
      <p:bldP spid="13" grpId="0" animBg="1"/>
      <p:bldP spid="14" grpId="0" animBg="1"/>
      <p:bldP spid="17" grpId="0" animBg="1"/>
      <p:bldP spid="18"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5897523" y="961668"/>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D3C5B6"/>
                </a:solidFill>
                <a:latin typeface="Gelasio Semi Bold" pitchFamily="34" charset="0"/>
                <a:ea typeface="Gelasio Semi Bold" pitchFamily="34" charset="-122"/>
                <a:cs typeface="Gelasio Semi Bold" pitchFamily="34" charset="-120"/>
              </a:rPr>
              <a:t>Notre Approche</a:t>
            </a:r>
            <a:endParaRPr lang="en-US" sz="2200" dirty="0"/>
          </a:p>
        </p:txBody>
      </p:sp>
      <p:sp>
        <p:nvSpPr>
          <p:cNvPr id="3" name="Text 1"/>
          <p:cNvSpPr/>
          <p:nvPr/>
        </p:nvSpPr>
        <p:spPr>
          <a:xfrm>
            <a:off x="4170283" y="1542812"/>
            <a:ext cx="6289715" cy="708779"/>
          </a:xfrm>
          <a:prstGeom prst="rect">
            <a:avLst/>
          </a:prstGeom>
          <a:noFill/>
          <a:ln/>
        </p:spPr>
        <p:txBody>
          <a:bodyPr wrap="none" lIns="0" tIns="0" rIns="0" bIns="0" rtlCol="0" anchor="t"/>
          <a:lstStyle/>
          <a:p>
            <a:pPr marL="0" indent="0" algn="ctr">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Méthodologie Robuste</a:t>
            </a:r>
            <a:endParaRPr lang="en-US" sz="4450" dirty="0"/>
          </a:p>
        </p:txBody>
      </p:sp>
      <p:sp>
        <p:nvSpPr>
          <p:cNvPr id="4" name="Text 2"/>
          <p:cNvSpPr/>
          <p:nvPr/>
        </p:nvSpPr>
        <p:spPr>
          <a:xfrm>
            <a:off x="793790" y="259175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01</a:t>
            </a:r>
            <a:endParaRPr lang="en-US" sz="1750" dirty="0"/>
          </a:p>
        </p:txBody>
      </p:sp>
      <p:sp>
        <p:nvSpPr>
          <p:cNvPr id="5" name="Shape 3"/>
          <p:cNvSpPr/>
          <p:nvPr/>
        </p:nvSpPr>
        <p:spPr>
          <a:xfrm>
            <a:off x="793790" y="2946797"/>
            <a:ext cx="6407944" cy="30480"/>
          </a:xfrm>
          <a:prstGeom prst="rect">
            <a:avLst/>
          </a:prstGeom>
          <a:solidFill>
            <a:srgbClr val="D3C5B6"/>
          </a:solidFill>
          <a:ln/>
        </p:spPr>
      </p:sp>
      <p:sp>
        <p:nvSpPr>
          <p:cNvPr id="6" name="Text 4"/>
          <p:cNvSpPr/>
          <p:nvPr/>
        </p:nvSpPr>
        <p:spPr>
          <a:xfrm>
            <a:off x="793790" y="3121104"/>
            <a:ext cx="3436977"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Acquisition des Données</a:t>
            </a:r>
            <a:endParaRPr lang="en-US" sz="2200" dirty="0"/>
          </a:p>
        </p:txBody>
      </p:sp>
      <p:sp>
        <p:nvSpPr>
          <p:cNvPr id="7" name="Text 5"/>
          <p:cNvSpPr/>
          <p:nvPr/>
        </p:nvSpPr>
        <p:spPr>
          <a:xfrm>
            <a:off x="793790" y="3611523"/>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Utilisation d'un dataset Kaggle complet, incluant des spécifications détaillées de smartphones et leurs prix.</a:t>
            </a:r>
            <a:endParaRPr lang="en-US" sz="1750" dirty="0"/>
          </a:p>
        </p:txBody>
      </p:sp>
      <p:sp>
        <p:nvSpPr>
          <p:cNvPr id="8" name="Text 6"/>
          <p:cNvSpPr/>
          <p:nvPr/>
        </p:nvSpPr>
        <p:spPr>
          <a:xfrm>
            <a:off x="7428548" y="259175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02</a:t>
            </a:r>
            <a:endParaRPr lang="en-US" sz="1750" dirty="0"/>
          </a:p>
        </p:txBody>
      </p:sp>
      <p:sp>
        <p:nvSpPr>
          <p:cNvPr id="9" name="Shape 7"/>
          <p:cNvSpPr/>
          <p:nvPr/>
        </p:nvSpPr>
        <p:spPr>
          <a:xfrm>
            <a:off x="7428548" y="2946797"/>
            <a:ext cx="6408063" cy="30480"/>
          </a:xfrm>
          <a:prstGeom prst="rect">
            <a:avLst/>
          </a:prstGeom>
          <a:solidFill>
            <a:srgbClr val="D3C5B6"/>
          </a:solidFill>
          <a:ln/>
        </p:spPr>
      </p:sp>
      <p:sp>
        <p:nvSpPr>
          <p:cNvPr id="10" name="Text 8"/>
          <p:cNvSpPr/>
          <p:nvPr/>
        </p:nvSpPr>
        <p:spPr>
          <a:xfrm>
            <a:off x="7428548" y="3121104"/>
            <a:ext cx="3051691"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Prétraitement Avancé</a:t>
            </a:r>
            <a:endParaRPr lang="en-US" sz="2200" dirty="0"/>
          </a:p>
        </p:txBody>
      </p:sp>
      <p:sp>
        <p:nvSpPr>
          <p:cNvPr id="11" name="Text 9"/>
          <p:cNvSpPr/>
          <p:nvPr/>
        </p:nvSpPr>
        <p:spPr>
          <a:xfrm>
            <a:off x="7428548" y="3611523"/>
            <a:ext cx="6408063"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Application de techniques d'encodage, de scaling et de création de variables dérivées pour optimiser la qualité des données.</a:t>
            </a:r>
            <a:endParaRPr lang="en-US" sz="1750" dirty="0"/>
          </a:p>
        </p:txBody>
      </p:sp>
      <p:sp>
        <p:nvSpPr>
          <p:cNvPr id="12" name="Text 10"/>
          <p:cNvSpPr/>
          <p:nvPr/>
        </p:nvSpPr>
        <p:spPr>
          <a:xfrm>
            <a:off x="793790" y="473416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03</a:t>
            </a:r>
            <a:endParaRPr lang="en-US" sz="1750" dirty="0"/>
          </a:p>
        </p:txBody>
      </p:sp>
      <p:sp>
        <p:nvSpPr>
          <p:cNvPr id="13" name="Shape 11"/>
          <p:cNvSpPr/>
          <p:nvPr/>
        </p:nvSpPr>
        <p:spPr>
          <a:xfrm>
            <a:off x="793790" y="5089208"/>
            <a:ext cx="6407944" cy="30480"/>
          </a:xfrm>
          <a:prstGeom prst="rect">
            <a:avLst/>
          </a:prstGeom>
          <a:solidFill>
            <a:srgbClr val="D3C5B6"/>
          </a:solidFill>
          <a:ln/>
        </p:spPr>
      </p:sp>
      <p:sp>
        <p:nvSpPr>
          <p:cNvPr id="14" name="Text 12"/>
          <p:cNvSpPr/>
          <p:nvPr/>
        </p:nvSpPr>
        <p:spPr>
          <a:xfrm>
            <a:off x="793790" y="5263515"/>
            <a:ext cx="3071693"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Sélection des Modèles</a:t>
            </a:r>
            <a:endParaRPr lang="en-US" sz="2200" dirty="0"/>
          </a:p>
        </p:txBody>
      </p:sp>
      <p:sp>
        <p:nvSpPr>
          <p:cNvPr id="15" name="Text 13"/>
          <p:cNvSpPr/>
          <p:nvPr/>
        </p:nvSpPr>
        <p:spPr>
          <a:xfrm>
            <a:off x="793790" y="5753933"/>
            <a:ext cx="6407944"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Test et évaluation de modèles performants (Random Forest, Gradient Boosting, Extra Trees) pour une prédiction optimale.</a:t>
            </a:r>
            <a:endParaRPr lang="en-US" sz="1750" dirty="0"/>
          </a:p>
        </p:txBody>
      </p:sp>
      <p:sp>
        <p:nvSpPr>
          <p:cNvPr id="16" name="Text 14"/>
          <p:cNvSpPr/>
          <p:nvPr/>
        </p:nvSpPr>
        <p:spPr>
          <a:xfrm>
            <a:off x="7428548" y="473416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746558"/>
                </a:solidFill>
                <a:latin typeface="Gelasio Light" pitchFamily="34" charset="0"/>
                <a:ea typeface="Gelasio Light" pitchFamily="34" charset="-122"/>
                <a:cs typeface="Gelasio Light" pitchFamily="34" charset="-120"/>
              </a:rPr>
              <a:t>04</a:t>
            </a:r>
            <a:endParaRPr lang="en-US" sz="1750" dirty="0"/>
          </a:p>
        </p:txBody>
      </p:sp>
      <p:sp>
        <p:nvSpPr>
          <p:cNvPr id="17" name="Shape 15"/>
          <p:cNvSpPr/>
          <p:nvPr/>
        </p:nvSpPr>
        <p:spPr>
          <a:xfrm>
            <a:off x="7428548" y="5089208"/>
            <a:ext cx="6408063" cy="30480"/>
          </a:xfrm>
          <a:prstGeom prst="rect">
            <a:avLst/>
          </a:prstGeom>
          <a:solidFill>
            <a:srgbClr val="D3C5B6"/>
          </a:solidFill>
          <a:ln/>
        </p:spPr>
      </p:sp>
      <p:sp>
        <p:nvSpPr>
          <p:cNvPr id="18" name="Text 16"/>
          <p:cNvSpPr/>
          <p:nvPr/>
        </p:nvSpPr>
        <p:spPr>
          <a:xfrm>
            <a:off x="7428548" y="5263515"/>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746558"/>
                </a:solidFill>
                <a:latin typeface="Gelasio Semi Bold" pitchFamily="34" charset="0"/>
                <a:ea typeface="Gelasio Semi Bold" pitchFamily="34" charset="-122"/>
                <a:cs typeface="Gelasio Semi Bold" pitchFamily="34" charset="-120"/>
              </a:rPr>
              <a:t>Optimisation Fine</a:t>
            </a:r>
            <a:endParaRPr lang="en-US" sz="2200" dirty="0"/>
          </a:p>
        </p:txBody>
      </p:sp>
      <p:sp>
        <p:nvSpPr>
          <p:cNvPr id="19" name="Text 17"/>
          <p:cNvSpPr/>
          <p:nvPr/>
        </p:nvSpPr>
        <p:spPr>
          <a:xfrm>
            <a:off x="7428548" y="5753933"/>
            <a:ext cx="6408063" cy="725805"/>
          </a:xfrm>
          <a:prstGeom prst="rect">
            <a:avLst/>
          </a:prstGeom>
          <a:noFill/>
          <a:ln/>
        </p:spPr>
        <p:txBody>
          <a:bodyPr wrap="square" lIns="0" tIns="0" rIns="0" bIns="0" rtlCol="0" anchor="t"/>
          <a:lstStyle/>
          <a:p>
            <a:pPr marL="0" indent="0" algn="l">
              <a:lnSpc>
                <a:spcPts val="2850"/>
              </a:lnSpc>
              <a:buNone/>
            </a:pPr>
            <a:r>
              <a:rPr lang="en-US" sz="1750" dirty="0">
                <a:solidFill>
                  <a:srgbClr val="746558"/>
                </a:solidFill>
                <a:latin typeface="Gelasio" pitchFamily="34" charset="0"/>
                <a:ea typeface="Gelasio" pitchFamily="34" charset="-122"/>
                <a:cs typeface="Gelasio" pitchFamily="34" charset="-120"/>
              </a:rPr>
              <a:t>Sélection finale basée sur la validation croisée et le réglage des hyperparamètres (tuning) pour la meilleure performance.</a:t>
            </a:r>
            <a:endParaRPr lang="en-US" sz="1750" dirty="0"/>
          </a:p>
        </p:txBody>
      </p:sp>
      <p:sp>
        <p:nvSpPr>
          <p:cNvPr id="20" name="Text 18"/>
          <p:cNvSpPr/>
          <p:nvPr/>
        </p:nvSpPr>
        <p:spPr>
          <a:xfrm>
            <a:off x="793790" y="6904911"/>
            <a:ext cx="13042821" cy="362903"/>
          </a:xfrm>
          <a:prstGeom prst="rect">
            <a:avLst/>
          </a:prstGeom>
          <a:noFill/>
          <a:ln/>
        </p:spPr>
        <p:txBody>
          <a:bodyPr wrap="none" lIns="0" tIns="0" rIns="0" bIns="0" rtlCol="0" anchor="t"/>
          <a:lstStyle/>
          <a:p>
            <a:pPr marL="0" indent="0" algn="ctr">
              <a:lnSpc>
                <a:spcPts val="2850"/>
              </a:lnSpc>
              <a:buNone/>
            </a:pPr>
            <a:r>
              <a:rPr lang="en-US" sz="1750" dirty="0">
                <a:solidFill>
                  <a:srgbClr val="746558"/>
                </a:solidFill>
                <a:latin typeface="Gelasio" pitchFamily="34" charset="0"/>
                <a:ea typeface="Gelasio" pitchFamily="34" charset="-122"/>
                <a:cs typeface="Gelasio" pitchFamily="34" charset="-120"/>
              </a:rPr>
              <a:t>Une démarche rigoureuse garantissant la fiabilité de nos prédictions.</a:t>
            </a:r>
            <a:endParaRPr lang="en-US" sz="1750" dirty="0"/>
          </a:p>
        </p:txBody>
      </p:sp>
      <p:sp>
        <p:nvSpPr>
          <p:cNvPr id="21" name="Rectangle 20">
            <a:extLst>
              <a:ext uri="{FF2B5EF4-FFF2-40B4-BE49-F238E27FC236}">
                <a16:creationId xmlns:a16="http://schemas.microsoft.com/office/drawing/2014/main" id="{E1299D68-ECAD-4DAE-AF8F-BA451DBF03A1}"/>
              </a:ext>
            </a:extLst>
          </p:cNvPr>
          <p:cNvSpPr/>
          <p:nvPr/>
        </p:nvSpPr>
        <p:spPr>
          <a:xfrm>
            <a:off x="12649200" y="7535363"/>
            <a:ext cx="1981200" cy="695751"/>
          </a:xfrm>
          <a:prstGeom prst="rect">
            <a:avLst/>
          </a:prstGeom>
          <a:solidFill>
            <a:srgbClr val="F9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9F6F0"/>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500"/>
                                        <p:tgtEl>
                                          <p:spTgt spid="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500"/>
                                        <p:tgtEl>
                                          <p:spTgt spid="8"/>
                                        </p:tgtEl>
                                      </p:cBhvr>
                                    </p:animEffect>
                                  </p:childTnLst>
                                </p:cTn>
                              </p:par>
                              <p:par>
                                <p:cTn id="20" presetID="10" presetClass="entr" presetSubtype="0"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Effect transition="in" filter="fade">
                                      <p:cBhvr>
                                        <p:cTn id="25" dur="500"/>
                                        <p:tgtEl>
                                          <p:spTgt spid="1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fade">
                                      <p:cBhvr>
                                        <p:cTn id="28" dur="500"/>
                                        <p:tgtEl>
                                          <p:spTgt spid="11"/>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fade">
                                      <p:cBhvr>
                                        <p:cTn id="34" dur="500"/>
                                        <p:tgtEl>
                                          <p:spTgt spid="13"/>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Effect transition="in" filter="fade">
                                      <p:cBhvr>
                                        <p:cTn id="40" dur="500"/>
                                        <p:tgtEl>
                                          <p:spTgt spid="15"/>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500"/>
                                        <p:tgtEl>
                                          <p:spTgt spid="16"/>
                                        </p:tgtEl>
                                      </p:cBhvr>
                                    </p:animEffect>
                                  </p:childTnLst>
                                </p:cTn>
                              </p:par>
                              <p:par>
                                <p:cTn id="44" presetID="10" presetClass="entr" presetSubtype="0" fill="hold" nodeType="with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fade">
                                      <p:cBhvr>
                                        <p:cTn id="46" dur="500"/>
                                        <p:tgtEl>
                                          <p:spTgt spid="17"/>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500"/>
                                        <p:tgtEl>
                                          <p:spTgt spid="18"/>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7" grpId="0" animBg="1"/>
      <p:bldP spid="8" grpId="0" animBg="1"/>
      <p:bldP spid="10" grpId="0" animBg="1"/>
      <p:bldP spid="11" grpId="0" animBg="1"/>
      <p:bldP spid="12" grpId="0" animBg="1"/>
      <p:bldP spid="14" grpId="0" animBg="1"/>
      <p:bldP spid="15" grpId="0" animBg="1"/>
      <p:bldP spid="16" grpId="0" animBg="1"/>
      <p:bldP spid="18" grpId="0" animBg="1"/>
      <p:bldP spid="19" grpId="0" animBg="1"/>
      <p:bldP spid="2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1335167"/>
            <a:ext cx="2869406" cy="354330"/>
          </a:xfrm>
          <a:prstGeom prst="rect">
            <a:avLst/>
          </a:prstGeom>
          <a:noFill/>
          <a:ln/>
        </p:spPr>
        <p:txBody>
          <a:bodyPr wrap="none" lIns="0" tIns="0" rIns="0" bIns="0" rtlCol="0" anchor="t"/>
          <a:lstStyle/>
          <a:p>
            <a:pPr marL="0" indent="0" algn="l">
              <a:lnSpc>
                <a:spcPts val="2750"/>
              </a:lnSpc>
              <a:buNone/>
            </a:pPr>
            <a:r>
              <a:rPr lang="en-US" sz="2200" dirty="0">
                <a:solidFill>
                  <a:srgbClr val="D3C5B6"/>
                </a:solidFill>
                <a:latin typeface="Gelasio Semi Bold" pitchFamily="34" charset="0"/>
                <a:ea typeface="Gelasio Semi Bold" pitchFamily="34" charset="-122"/>
                <a:cs typeface="Gelasio Semi Bold" pitchFamily="34" charset="-120"/>
              </a:rPr>
              <a:t>Structure Technique</a:t>
            </a:r>
            <a:endParaRPr lang="en-US" sz="2200" dirty="0"/>
          </a:p>
        </p:txBody>
      </p:sp>
      <p:sp>
        <p:nvSpPr>
          <p:cNvPr id="4" name="Text 1"/>
          <p:cNvSpPr/>
          <p:nvPr/>
        </p:nvSpPr>
        <p:spPr>
          <a:xfrm>
            <a:off x="793790" y="1916311"/>
            <a:ext cx="7556421" cy="1417558"/>
          </a:xfrm>
          <a:prstGeom prst="rect">
            <a:avLst/>
          </a:prstGeom>
          <a:noFill/>
          <a:ln/>
        </p:spPr>
        <p:txBody>
          <a:bodyPr wrap="square" lIns="0" tIns="0" rIns="0" bIns="0" rtlCol="0" anchor="t"/>
          <a:lstStyle/>
          <a:p>
            <a:pPr marL="0" indent="0" algn="l">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Architecture de l'Application</a:t>
            </a:r>
            <a:endParaRPr lang="en-US" sz="4450" dirty="0"/>
          </a:p>
        </p:txBody>
      </p:sp>
      <p:sp>
        <p:nvSpPr>
          <p:cNvPr id="5" name="Text 2"/>
          <p:cNvSpPr/>
          <p:nvPr/>
        </p:nvSpPr>
        <p:spPr>
          <a:xfrm>
            <a:off x="793790" y="3674031"/>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000000"/>
                </a:solidFill>
                <a:latin typeface="Gelasio" pitchFamily="34" charset="0"/>
                <a:ea typeface="Gelasio" pitchFamily="34" charset="-122"/>
                <a:cs typeface="Gelasio" pitchFamily="34" charset="-120"/>
              </a:rPr>
              <a:t>Interface utilisateur :</a:t>
            </a:r>
            <a:r>
              <a:rPr lang="en-US" sz="1750" dirty="0">
                <a:solidFill>
                  <a:srgbClr val="000000"/>
                </a:solidFill>
                <a:latin typeface="Gelasio" pitchFamily="34" charset="0"/>
                <a:ea typeface="Gelasio" pitchFamily="34" charset="-122"/>
                <a:cs typeface="Gelasio" pitchFamily="34" charset="-120"/>
              </a:rPr>
              <a:t> `app_streamlit.py` (Streamlit + Plotly).</a:t>
            </a:r>
            <a:endParaRPr lang="en-US" sz="1750" dirty="0"/>
          </a:p>
        </p:txBody>
      </p:sp>
      <p:sp>
        <p:nvSpPr>
          <p:cNvPr id="6" name="Text 3"/>
          <p:cNvSpPr/>
          <p:nvPr/>
        </p:nvSpPr>
        <p:spPr>
          <a:xfrm>
            <a:off x="793790" y="4116229"/>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000000"/>
                </a:solidFill>
                <a:latin typeface="Gelasio" pitchFamily="34" charset="0"/>
                <a:ea typeface="Gelasio" pitchFamily="34" charset="-122"/>
                <a:cs typeface="Gelasio" pitchFamily="34" charset="-120"/>
              </a:rPr>
              <a:t>Modèle ML :</a:t>
            </a:r>
            <a:r>
              <a:rPr lang="en-US" sz="1750" dirty="0">
                <a:solidFill>
                  <a:srgbClr val="000000"/>
                </a:solidFill>
                <a:latin typeface="Gelasio" pitchFamily="34" charset="0"/>
                <a:ea typeface="Gelasio" pitchFamily="34" charset="-122"/>
                <a:cs typeface="Gelasio" pitchFamily="34" charset="-120"/>
              </a:rPr>
              <a:t> entraîné via `retrain_model.py` pour une mise à jour régulière.</a:t>
            </a:r>
            <a:endParaRPr lang="en-US" sz="1750" dirty="0"/>
          </a:p>
        </p:txBody>
      </p:sp>
      <p:sp>
        <p:nvSpPr>
          <p:cNvPr id="7" name="Text 4"/>
          <p:cNvSpPr/>
          <p:nvPr/>
        </p:nvSpPr>
        <p:spPr>
          <a:xfrm>
            <a:off x="793790" y="4921329"/>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000000"/>
                </a:solidFill>
                <a:latin typeface="Gelasio" pitchFamily="34" charset="0"/>
                <a:ea typeface="Gelasio" pitchFamily="34" charset="-122"/>
                <a:cs typeface="Gelasio" pitchFamily="34" charset="-120"/>
              </a:rPr>
              <a:t>Objets persistants :</a:t>
            </a:r>
            <a:r>
              <a:rPr lang="en-US" sz="1750" dirty="0">
                <a:solidFill>
                  <a:srgbClr val="000000"/>
                </a:solidFill>
                <a:latin typeface="Gelasio" pitchFamily="34" charset="0"/>
                <a:ea typeface="Gelasio" pitchFamily="34" charset="-122"/>
                <a:cs typeface="Gelasio" pitchFamily="34" charset="-120"/>
              </a:rPr>
              <a:t> modèles, encodeurs, et scalers sont enregistrés pour une utilisation rapide.</a:t>
            </a:r>
            <a:endParaRPr lang="en-US" sz="1750" dirty="0"/>
          </a:p>
        </p:txBody>
      </p:sp>
      <p:sp>
        <p:nvSpPr>
          <p:cNvPr id="8" name="Text 5"/>
          <p:cNvSpPr/>
          <p:nvPr/>
        </p:nvSpPr>
        <p:spPr>
          <a:xfrm>
            <a:off x="793790" y="5726430"/>
            <a:ext cx="7556421" cy="725805"/>
          </a:xfrm>
          <a:prstGeom prst="rect">
            <a:avLst/>
          </a:prstGeom>
          <a:noFill/>
          <a:ln/>
        </p:spPr>
        <p:txBody>
          <a:bodyPr wrap="square" lIns="0" tIns="0" rIns="0" bIns="0" rtlCol="0" anchor="t"/>
          <a:lstStyle/>
          <a:p>
            <a:pPr marL="342900" indent="-342900" algn="l">
              <a:lnSpc>
                <a:spcPts val="2850"/>
              </a:lnSpc>
              <a:buSzPct val="100000"/>
              <a:buChar char="•"/>
            </a:pPr>
            <a:r>
              <a:rPr lang="en-US" sz="1750" b="1" dirty="0">
                <a:solidFill>
                  <a:srgbClr val="000000"/>
                </a:solidFill>
                <a:latin typeface="Gelasio" pitchFamily="34" charset="0"/>
                <a:ea typeface="Gelasio" pitchFamily="34" charset="-122"/>
                <a:cs typeface="Gelasio" pitchFamily="34" charset="-120"/>
              </a:rPr>
              <a:t>Déploiement :</a:t>
            </a:r>
            <a:r>
              <a:rPr lang="en-US" sz="1750" dirty="0">
                <a:solidFill>
                  <a:srgbClr val="000000"/>
                </a:solidFill>
                <a:latin typeface="Gelasio" pitchFamily="34" charset="0"/>
                <a:ea typeface="Gelasio" pitchFamily="34" charset="-122"/>
                <a:cs typeface="Gelasio" pitchFamily="34" charset="-120"/>
              </a:rPr>
              <a:t> conteneurisation avec </a:t>
            </a:r>
            <a:r>
              <a:rPr lang="en-US" sz="1750" dirty="0">
                <a:solidFill>
                  <a:srgbClr val="204C8E"/>
                </a:solidFill>
                <a:latin typeface="Gelasio" pitchFamily="34" charset="0"/>
                <a:ea typeface="Gelasio" pitchFamily="34" charset="-122"/>
                <a:cs typeface="Gelasio" pitchFamily="34" charset="-120"/>
              </a:rPr>
              <a:t>DOCKER </a:t>
            </a:r>
            <a:r>
              <a:rPr lang="en-US" sz="1750" dirty="0">
                <a:solidFill>
                  <a:srgbClr val="000000"/>
                </a:solidFill>
                <a:latin typeface="Gelasio" pitchFamily="34" charset="0"/>
                <a:ea typeface="Gelasio" pitchFamily="34" charset="-122"/>
                <a:cs typeface="Gelasio" pitchFamily="34" charset="-120"/>
              </a:rPr>
              <a:t>pour une portabilité maximale.</a:t>
            </a:r>
            <a:endParaRPr lang="en-US" sz="1750" dirty="0"/>
          </a:p>
        </p:txBody>
      </p:sp>
      <p:sp>
        <p:nvSpPr>
          <p:cNvPr id="9" name="Text 6"/>
          <p:cNvSpPr/>
          <p:nvPr/>
        </p:nvSpPr>
        <p:spPr>
          <a:xfrm>
            <a:off x="793790" y="6531531"/>
            <a:ext cx="7556421" cy="362903"/>
          </a:xfrm>
          <a:prstGeom prst="rect">
            <a:avLst/>
          </a:prstGeom>
          <a:noFill/>
          <a:ln/>
        </p:spPr>
        <p:txBody>
          <a:bodyPr wrap="none" lIns="0" tIns="0" rIns="0" bIns="0" rtlCol="0" anchor="t"/>
          <a:lstStyle/>
          <a:p>
            <a:pPr marL="342900" indent="-342900" algn="l">
              <a:lnSpc>
                <a:spcPts val="2850"/>
              </a:lnSpc>
              <a:buSzPct val="100000"/>
              <a:buChar char="•"/>
            </a:pPr>
            <a:r>
              <a:rPr lang="en-US" sz="1750" b="1" dirty="0">
                <a:solidFill>
                  <a:srgbClr val="000000"/>
                </a:solidFill>
                <a:latin typeface="Gelasio" pitchFamily="34" charset="0"/>
                <a:ea typeface="Gelasio" pitchFamily="34" charset="-122"/>
                <a:cs typeface="Gelasio" pitchFamily="34" charset="-120"/>
              </a:rPr>
              <a:t>Librairies clés :</a:t>
            </a:r>
            <a:r>
              <a:rPr lang="en-US" sz="1750" dirty="0">
                <a:solidFill>
                  <a:srgbClr val="000000"/>
                </a:solidFill>
                <a:latin typeface="Gelasio" pitchFamily="34" charset="0"/>
                <a:ea typeface="Gelasio" pitchFamily="34" charset="-122"/>
                <a:cs typeface="Gelasio" pitchFamily="34" charset="-120"/>
              </a:rPr>
              <a:t> Streamlit, pandas, scikit-learn, plotly.</a:t>
            </a:r>
            <a:endParaRPr lang="en-US" sz="175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6110168" y="672346"/>
            <a:ext cx="2409944" cy="301228"/>
          </a:xfrm>
          <a:prstGeom prst="rect">
            <a:avLst/>
          </a:prstGeom>
          <a:noFill/>
          <a:ln/>
        </p:spPr>
        <p:txBody>
          <a:bodyPr wrap="none" lIns="0" tIns="0" rIns="0" bIns="0" rtlCol="0" anchor="t"/>
          <a:lstStyle/>
          <a:p>
            <a:pPr marL="0" indent="0" algn="ctr">
              <a:lnSpc>
                <a:spcPts val="2350"/>
              </a:lnSpc>
              <a:buNone/>
            </a:pPr>
            <a:r>
              <a:rPr lang="en-US" sz="1850" dirty="0">
                <a:solidFill>
                  <a:srgbClr val="D3C5B6"/>
                </a:solidFill>
                <a:latin typeface="Gelasio Semi Bold" pitchFamily="34" charset="0"/>
                <a:ea typeface="Gelasio Semi Bold" pitchFamily="34" charset="-122"/>
                <a:cs typeface="Gelasio Semi Bold" pitchFamily="34" charset="-120"/>
              </a:rPr>
              <a:t>Guide Utilisateur</a:t>
            </a:r>
            <a:endParaRPr lang="en-US" sz="1850" dirty="0"/>
          </a:p>
        </p:txBody>
      </p:sp>
      <p:sp>
        <p:nvSpPr>
          <p:cNvPr id="3" name="Text 1"/>
          <p:cNvSpPr/>
          <p:nvPr/>
        </p:nvSpPr>
        <p:spPr>
          <a:xfrm>
            <a:off x="3821311" y="1166336"/>
            <a:ext cx="6987659" cy="602456"/>
          </a:xfrm>
          <a:prstGeom prst="rect">
            <a:avLst/>
          </a:prstGeom>
          <a:noFill/>
          <a:ln/>
        </p:spPr>
        <p:txBody>
          <a:bodyPr wrap="none" lIns="0" tIns="0" rIns="0" bIns="0" rtlCol="0" anchor="t"/>
          <a:lstStyle/>
          <a:p>
            <a:pPr marL="0" indent="0" algn="ctr">
              <a:lnSpc>
                <a:spcPts val="4700"/>
              </a:lnSpc>
              <a:buNone/>
            </a:pPr>
            <a:r>
              <a:rPr lang="en-US" sz="3750" dirty="0">
                <a:solidFill>
                  <a:srgbClr val="484237"/>
                </a:solidFill>
                <a:latin typeface="Gelasio Semi Bold" pitchFamily="34" charset="0"/>
                <a:ea typeface="Gelasio Semi Bold" pitchFamily="34" charset="-122"/>
                <a:cs typeface="Gelasio Semi Bold" pitchFamily="34" charset="-120"/>
              </a:rPr>
              <a:t>Déroulement de l'Application</a:t>
            </a:r>
            <a:endParaRPr lang="en-US" sz="3750" dirty="0"/>
          </a:p>
        </p:txBody>
      </p:sp>
      <p:sp>
        <p:nvSpPr>
          <p:cNvPr id="4" name="Shape 2"/>
          <p:cNvSpPr/>
          <p:nvPr/>
        </p:nvSpPr>
        <p:spPr>
          <a:xfrm>
            <a:off x="793790" y="2057995"/>
            <a:ext cx="433745" cy="433745"/>
          </a:xfrm>
          <a:prstGeom prst="roundRect">
            <a:avLst>
              <a:gd name="adj" fmla="val 6668"/>
            </a:avLst>
          </a:prstGeom>
          <a:solidFill>
            <a:srgbClr val="EEE8DD"/>
          </a:solidFill>
          <a:ln/>
        </p:spPr>
      </p:sp>
      <p:sp>
        <p:nvSpPr>
          <p:cNvPr id="5" name="Text 3"/>
          <p:cNvSpPr/>
          <p:nvPr/>
        </p:nvSpPr>
        <p:spPr>
          <a:xfrm>
            <a:off x="866001" y="2094071"/>
            <a:ext cx="289203" cy="361474"/>
          </a:xfrm>
          <a:prstGeom prst="rect">
            <a:avLst/>
          </a:prstGeom>
          <a:noFill/>
          <a:ln/>
        </p:spPr>
        <p:txBody>
          <a:bodyPr wrap="none" lIns="0" tIns="0" rIns="0" bIns="0" rtlCol="0" anchor="t"/>
          <a:lstStyle/>
          <a:p>
            <a:pPr marL="0" indent="0" algn="ctr">
              <a:lnSpc>
                <a:spcPts val="2250"/>
              </a:lnSpc>
              <a:buNone/>
            </a:pPr>
            <a:r>
              <a:rPr lang="en-US" sz="2250" dirty="0">
                <a:solidFill>
                  <a:srgbClr val="746558"/>
                </a:solidFill>
                <a:latin typeface="Gelasio Semi Bold" pitchFamily="34" charset="0"/>
                <a:ea typeface="Gelasio Semi Bold" pitchFamily="34" charset="-122"/>
                <a:cs typeface="Gelasio Semi Bold" pitchFamily="34" charset="-120"/>
              </a:rPr>
              <a:t>1</a:t>
            </a:r>
            <a:endParaRPr lang="en-US" sz="2250" dirty="0"/>
          </a:p>
        </p:txBody>
      </p:sp>
      <p:sp>
        <p:nvSpPr>
          <p:cNvPr id="6" name="Text 4"/>
          <p:cNvSpPr/>
          <p:nvPr/>
        </p:nvSpPr>
        <p:spPr>
          <a:xfrm>
            <a:off x="1420297" y="2124194"/>
            <a:ext cx="3164562" cy="301228"/>
          </a:xfrm>
          <a:prstGeom prst="rect">
            <a:avLst/>
          </a:prstGeom>
          <a:noFill/>
          <a:ln/>
        </p:spPr>
        <p:txBody>
          <a:bodyPr wrap="none" lIns="0" tIns="0" rIns="0" bIns="0" rtlCol="0" anchor="t"/>
          <a:lstStyle/>
          <a:p>
            <a:pPr marL="0" indent="0" algn="l">
              <a:lnSpc>
                <a:spcPts val="2350"/>
              </a:lnSpc>
              <a:buNone/>
            </a:pPr>
            <a:r>
              <a:rPr lang="en-US" sz="1850" dirty="0">
                <a:solidFill>
                  <a:srgbClr val="746558"/>
                </a:solidFill>
                <a:latin typeface="Gelasio Semi Bold" pitchFamily="34" charset="0"/>
                <a:ea typeface="Gelasio Semi Bold" pitchFamily="34" charset="-122"/>
                <a:cs typeface="Gelasio Semi Bold" pitchFamily="34" charset="-120"/>
              </a:rPr>
              <a:t>Saisie des Caractéristiques</a:t>
            </a:r>
            <a:endParaRPr lang="en-US" sz="1850" dirty="0"/>
          </a:p>
        </p:txBody>
      </p:sp>
      <p:sp>
        <p:nvSpPr>
          <p:cNvPr id="7" name="Text 5"/>
          <p:cNvSpPr/>
          <p:nvPr/>
        </p:nvSpPr>
        <p:spPr>
          <a:xfrm>
            <a:off x="1420297" y="2541032"/>
            <a:ext cx="12416314" cy="308372"/>
          </a:xfrm>
          <a:prstGeom prst="rect">
            <a:avLst/>
          </a:prstGeom>
          <a:noFill/>
          <a:ln/>
        </p:spPr>
        <p:txBody>
          <a:bodyPr wrap="none" lIns="0" tIns="0" rIns="0" bIns="0" rtlCol="0" anchor="t"/>
          <a:lstStyle/>
          <a:p>
            <a:pPr marL="0" indent="0" algn="l">
              <a:lnSpc>
                <a:spcPts val="2400"/>
              </a:lnSpc>
              <a:buNone/>
            </a:pPr>
            <a:r>
              <a:rPr lang="en-US" sz="1500" dirty="0">
                <a:solidFill>
                  <a:srgbClr val="746558"/>
                </a:solidFill>
                <a:latin typeface="Gelasio" pitchFamily="34" charset="0"/>
                <a:ea typeface="Gelasio" pitchFamily="34" charset="-122"/>
                <a:cs typeface="Gelasio" pitchFamily="34" charset="-120"/>
              </a:rPr>
              <a:t>Entrez les spécifications du smartphone dans la barre latérale.</a:t>
            </a:r>
            <a:endParaRPr lang="en-US" sz="1500" dirty="0"/>
          </a:p>
        </p:txBody>
      </p:sp>
      <p:sp>
        <p:nvSpPr>
          <p:cNvPr id="8" name="Shape 6"/>
          <p:cNvSpPr/>
          <p:nvPr/>
        </p:nvSpPr>
        <p:spPr>
          <a:xfrm>
            <a:off x="793790" y="3234928"/>
            <a:ext cx="433745" cy="433745"/>
          </a:xfrm>
          <a:prstGeom prst="roundRect">
            <a:avLst>
              <a:gd name="adj" fmla="val 6668"/>
            </a:avLst>
          </a:prstGeom>
          <a:solidFill>
            <a:srgbClr val="EEE8DD"/>
          </a:solidFill>
          <a:ln/>
        </p:spPr>
      </p:sp>
      <p:sp>
        <p:nvSpPr>
          <p:cNvPr id="9" name="Text 7"/>
          <p:cNvSpPr/>
          <p:nvPr/>
        </p:nvSpPr>
        <p:spPr>
          <a:xfrm>
            <a:off x="866001" y="3271004"/>
            <a:ext cx="289203" cy="361474"/>
          </a:xfrm>
          <a:prstGeom prst="rect">
            <a:avLst/>
          </a:prstGeom>
          <a:noFill/>
          <a:ln/>
        </p:spPr>
        <p:txBody>
          <a:bodyPr wrap="none" lIns="0" tIns="0" rIns="0" bIns="0" rtlCol="0" anchor="t"/>
          <a:lstStyle/>
          <a:p>
            <a:pPr marL="0" indent="0" algn="ctr">
              <a:lnSpc>
                <a:spcPts val="2250"/>
              </a:lnSpc>
              <a:buNone/>
            </a:pPr>
            <a:r>
              <a:rPr lang="en-US" sz="2250" dirty="0">
                <a:solidFill>
                  <a:srgbClr val="746558"/>
                </a:solidFill>
                <a:latin typeface="Gelasio Semi Bold" pitchFamily="34" charset="0"/>
                <a:ea typeface="Gelasio Semi Bold" pitchFamily="34" charset="-122"/>
                <a:cs typeface="Gelasio Semi Bold" pitchFamily="34" charset="-120"/>
              </a:rPr>
              <a:t>2</a:t>
            </a:r>
            <a:endParaRPr lang="en-US" sz="2250" dirty="0"/>
          </a:p>
        </p:txBody>
      </p:sp>
      <p:sp>
        <p:nvSpPr>
          <p:cNvPr id="10" name="Text 8"/>
          <p:cNvSpPr/>
          <p:nvPr/>
        </p:nvSpPr>
        <p:spPr>
          <a:xfrm>
            <a:off x="1420297" y="3301127"/>
            <a:ext cx="2895600" cy="301228"/>
          </a:xfrm>
          <a:prstGeom prst="rect">
            <a:avLst/>
          </a:prstGeom>
          <a:noFill/>
          <a:ln/>
        </p:spPr>
        <p:txBody>
          <a:bodyPr wrap="none" lIns="0" tIns="0" rIns="0" bIns="0" rtlCol="0" anchor="t"/>
          <a:lstStyle/>
          <a:p>
            <a:pPr marL="0" indent="0" algn="l">
              <a:lnSpc>
                <a:spcPts val="2350"/>
              </a:lnSpc>
              <a:buNone/>
            </a:pPr>
            <a:r>
              <a:rPr lang="en-US" sz="1850" dirty="0">
                <a:solidFill>
                  <a:srgbClr val="746558"/>
                </a:solidFill>
                <a:latin typeface="Gelasio Semi Bold" pitchFamily="34" charset="0"/>
                <a:ea typeface="Gelasio Semi Bold" pitchFamily="34" charset="-122"/>
                <a:cs typeface="Gelasio Semi Bold" pitchFamily="34" charset="-120"/>
              </a:rPr>
              <a:t>Traitement des Données</a:t>
            </a:r>
            <a:endParaRPr lang="en-US" sz="1850" dirty="0"/>
          </a:p>
        </p:txBody>
      </p:sp>
      <p:sp>
        <p:nvSpPr>
          <p:cNvPr id="11" name="Text 9"/>
          <p:cNvSpPr/>
          <p:nvPr/>
        </p:nvSpPr>
        <p:spPr>
          <a:xfrm>
            <a:off x="1420297" y="3717965"/>
            <a:ext cx="12416314" cy="308372"/>
          </a:xfrm>
          <a:prstGeom prst="rect">
            <a:avLst/>
          </a:prstGeom>
          <a:noFill/>
          <a:ln/>
        </p:spPr>
        <p:txBody>
          <a:bodyPr wrap="none" lIns="0" tIns="0" rIns="0" bIns="0" rtlCol="0" anchor="t"/>
          <a:lstStyle/>
          <a:p>
            <a:pPr marL="0" indent="0" algn="l">
              <a:lnSpc>
                <a:spcPts val="2400"/>
              </a:lnSpc>
              <a:buNone/>
            </a:pPr>
            <a:r>
              <a:rPr lang="en-US" sz="1500" dirty="0">
                <a:solidFill>
                  <a:srgbClr val="746558"/>
                </a:solidFill>
                <a:latin typeface="Gelasio" pitchFamily="34" charset="0"/>
                <a:ea typeface="Gelasio" pitchFamily="34" charset="-122"/>
                <a:cs typeface="Gelasio" pitchFamily="34" charset="-120"/>
              </a:rPr>
              <a:t>Les données sont encodées et mises à l'échelle automatiquement.</a:t>
            </a:r>
            <a:endParaRPr lang="en-US" sz="1500" dirty="0"/>
          </a:p>
        </p:txBody>
      </p:sp>
      <p:sp>
        <p:nvSpPr>
          <p:cNvPr id="12" name="Shape 10"/>
          <p:cNvSpPr/>
          <p:nvPr/>
        </p:nvSpPr>
        <p:spPr>
          <a:xfrm>
            <a:off x="793790" y="4411861"/>
            <a:ext cx="433745" cy="433745"/>
          </a:xfrm>
          <a:prstGeom prst="roundRect">
            <a:avLst>
              <a:gd name="adj" fmla="val 6668"/>
            </a:avLst>
          </a:prstGeom>
          <a:solidFill>
            <a:srgbClr val="EEE8DD"/>
          </a:solidFill>
          <a:ln/>
        </p:spPr>
      </p:sp>
      <p:sp>
        <p:nvSpPr>
          <p:cNvPr id="13" name="Text 11"/>
          <p:cNvSpPr/>
          <p:nvPr/>
        </p:nvSpPr>
        <p:spPr>
          <a:xfrm>
            <a:off x="866001" y="4447937"/>
            <a:ext cx="289203" cy="361474"/>
          </a:xfrm>
          <a:prstGeom prst="rect">
            <a:avLst/>
          </a:prstGeom>
          <a:noFill/>
          <a:ln/>
        </p:spPr>
        <p:txBody>
          <a:bodyPr wrap="none" lIns="0" tIns="0" rIns="0" bIns="0" rtlCol="0" anchor="t"/>
          <a:lstStyle/>
          <a:p>
            <a:pPr marL="0" indent="0" algn="ctr">
              <a:lnSpc>
                <a:spcPts val="2250"/>
              </a:lnSpc>
              <a:buNone/>
            </a:pPr>
            <a:r>
              <a:rPr lang="en-US" sz="2250" dirty="0">
                <a:solidFill>
                  <a:srgbClr val="746558"/>
                </a:solidFill>
                <a:latin typeface="Gelasio Semi Bold" pitchFamily="34" charset="0"/>
                <a:ea typeface="Gelasio Semi Bold" pitchFamily="34" charset="-122"/>
                <a:cs typeface="Gelasio Semi Bold" pitchFamily="34" charset="-120"/>
              </a:rPr>
              <a:t>3</a:t>
            </a:r>
            <a:endParaRPr lang="en-US" sz="2250" dirty="0"/>
          </a:p>
        </p:txBody>
      </p:sp>
      <p:sp>
        <p:nvSpPr>
          <p:cNvPr id="14" name="Text 12"/>
          <p:cNvSpPr/>
          <p:nvPr/>
        </p:nvSpPr>
        <p:spPr>
          <a:xfrm>
            <a:off x="1420297" y="4478060"/>
            <a:ext cx="2409944" cy="301228"/>
          </a:xfrm>
          <a:prstGeom prst="rect">
            <a:avLst/>
          </a:prstGeom>
          <a:noFill/>
          <a:ln/>
        </p:spPr>
        <p:txBody>
          <a:bodyPr wrap="none" lIns="0" tIns="0" rIns="0" bIns="0" rtlCol="0" anchor="t"/>
          <a:lstStyle/>
          <a:p>
            <a:pPr marL="0" indent="0" algn="l">
              <a:lnSpc>
                <a:spcPts val="2350"/>
              </a:lnSpc>
              <a:buNone/>
            </a:pPr>
            <a:r>
              <a:rPr lang="en-US" sz="1850" dirty="0">
                <a:solidFill>
                  <a:srgbClr val="746558"/>
                </a:solidFill>
                <a:latin typeface="Gelasio Semi Bold" pitchFamily="34" charset="0"/>
                <a:ea typeface="Gelasio Semi Bold" pitchFamily="34" charset="-122"/>
                <a:cs typeface="Gelasio Semi Bold" pitchFamily="34" charset="-120"/>
              </a:rPr>
              <a:t>Prédiction Initiale</a:t>
            </a:r>
            <a:endParaRPr lang="en-US" sz="1850" dirty="0"/>
          </a:p>
        </p:txBody>
      </p:sp>
      <p:sp>
        <p:nvSpPr>
          <p:cNvPr id="15" name="Text 13"/>
          <p:cNvSpPr/>
          <p:nvPr/>
        </p:nvSpPr>
        <p:spPr>
          <a:xfrm>
            <a:off x="1420297" y="4894897"/>
            <a:ext cx="12416314" cy="308372"/>
          </a:xfrm>
          <a:prstGeom prst="rect">
            <a:avLst/>
          </a:prstGeom>
          <a:noFill/>
          <a:ln/>
        </p:spPr>
        <p:txBody>
          <a:bodyPr wrap="none" lIns="0" tIns="0" rIns="0" bIns="0" rtlCol="0" anchor="t"/>
          <a:lstStyle/>
          <a:p>
            <a:pPr marL="0" indent="0" algn="l">
              <a:lnSpc>
                <a:spcPts val="2400"/>
              </a:lnSpc>
              <a:buNone/>
            </a:pPr>
            <a:r>
              <a:rPr lang="en-US" sz="1500" dirty="0">
                <a:solidFill>
                  <a:srgbClr val="746558"/>
                </a:solidFill>
                <a:latin typeface="Gelasio" pitchFamily="34" charset="0"/>
                <a:ea typeface="Gelasio" pitchFamily="34" charset="-122"/>
                <a:cs typeface="Gelasio" pitchFamily="34" charset="-120"/>
              </a:rPr>
              <a:t>Le modèle génère un prix brut basé sur les entrées.</a:t>
            </a:r>
            <a:endParaRPr lang="en-US" sz="1500" dirty="0"/>
          </a:p>
        </p:txBody>
      </p:sp>
      <p:sp>
        <p:nvSpPr>
          <p:cNvPr id="16" name="Shape 14"/>
          <p:cNvSpPr/>
          <p:nvPr/>
        </p:nvSpPr>
        <p:spPr>
          <a:xfrm>
            <a:off x="793790" y="5588794"/>
            <a:ext cx="433745" cy="433745"/>
          </a:xfrm>
          <a:prstGeom prst="roundRect">
            <a:avLst>
              <a:gd name="adj" fmla="val 6668"/>
            </a:avLst>
          </a:prstGeom>
          <a:solidFill>
            <a:srgbClr val="EEE8DD"/>
          </a:solidFill>
          <a:ln/>
        </p:spPr>
      </p:sp>
      <p:sp>
        <p:nvSpPr>
          <p:cNvPr id="17" name="Text 15"/>
          <p:cNvSpPr/>
          <p:nvPr/>
        </p:nvSpPr>
        <p:spPr>
          <a:xfrm>
            <a:off x="866001" y="5624870"/>
            <a:ext cx="289203" cy="361474"/>
          </a:xfrm>
          <a:prstGeom prst="rect">
            <a:avLst/>
          </a:prstGeom>
          <a:noFill/>
          <a:ln/>
        </p:spPr>
        <p:txBody>
          <a:bodyPr wrap="none" lIns="0" tIns="0" rIns="0" bIns="0" rtlCol="0" anchor="t"/>
          <a:lstStyle/>
          <a:p>
            <a:pPr marL="0" indent="0" algn="ctr">
              <a:lnSpc>
                <a:spcPts val="2250"/>
              </a:lnSpc>
              <a:buNone/>
            </a:pPr>
            <a:r>
              <a:rPr lang="en-US" sz="2250" dirty="0">
                <a:solidFill>
                  <a:srgbClr val="746558"/>
                </a:solidFill>
                <a:latin typeface="Gelasio Semi Bold" pitchFamily="34" charset="0"/>
                <a:ea typeface="Gelasio Semi Bold" pitchFamily="34" charset="-122"/>
                <a:cs typeface="Gelasio Semi Bold" pitchFamily="34" charset="-120"/>
              </a:rPr>
              <a:t>4</a:t>
            </a:r>
            <a:endParaRPr lang="en-US" sz="2250" dirty="0"/>
          </a:p>
        </p:txBody>
      </p:sp>
      <p:sp>
        <p:nvSpPr>
          <p:cNvPr id="18" name="Text 16"/>
          <p:cNvSpPr/>
          <p:nvPr/>
        </p:nvSpPr>
        <p:spPr>
          <a:xfrm>
            <a:off x="1420297" y="5654993"/>
            <a:ext cx="3305889" cy="301228"/>
          </a:xfrm>
          <a:prstGeom prst="rect">
            <a:avLst/>
          </a:prstGeom>
          <a:noFill/>
          <a:ln/>
        </p:spPr>
        <p:txBody>
          <a:bodyPr wrap="none" lIns="0" tIns="0" rIns="0" bIns="0" rtlCol="0" anchor="t"/>
          <a:lstStyle/>
          <a:p>
            <a:pPr marL="0" indent="0" algn="l">
              <a:lnSpc>
                <a:spcPts val="2350"/>
              </a:lnSpc>
              <a:buNone/>
            </a:pPr>
            <a:r>
              <a:rPr lang="en-US" sz="1850" dirty="0">
                <a:solidFill>
                  <a:srgbClr val="746558"/>
                </a:solidFill>
                <a:latin typeface="Gelasio Semi Bold" pitchFamily="34" charset="0"/>
                <a:ea typeface="Gelasio Semi Bold" pitchFamily="34" charset="-122"/>
                <a:cs typeface="Gelasio Semi Bold" pitchFamily="34" charset="-120"/>
              </a:rPr>
              <a:t>Comparaison et Ajustement</a:t>
            </a:r>
            <a:endParaRPr lang="en-US" sz="1850" dirty="0"/>
          </a:p>
        </p:txBody>
      </p:sp>
      <p:sp>
        <p:nvSpPr>
          <p:cNvPr id="19" name="Text 17"/>
          <p:cNvSpPr/>
          <p:nvPr/>
        </p:nvSpPr>
        <p:spPr>
          <a:xfrm>
            <a:off x="1420297" y="6071830"/>
            <a:ext cx="12416314" cy="308372"/>
          </a:xfrm>
          <a:prstGeom prst="rect">
            <a:avLst/>
          </a:prstGeom>
          <a:noFill/>
          <a:ln/>
        </p:spPr>
        <p:txBody>
          <a:bodyPr wrap="none" lIns="0" tIns="0" rIns="0" bIns="0" rtlCol="0" anchor="t"/>
          <a:lstStyle/>
          <a:p>
            <a:pPr marL="0" indent="0" algn="l">
              <a:lnSpc>
                <a:spcPts val="2400"/>
              </a:lnSpc>
              <a:buNone/>
            </a:pPr>
            <a:r>
              <a:rPr lang="en-US" sz="1500" dirty="0">
                <a:solidFill>
                  <a:srgbClr val="746558"/>
                </a:solidFill>
                <a:latin typeface="Gelasio" pitchFamily="34" charset="0"/>
                <a:ea typeface="Gelasio" pitchFamily="34" charset="-122"/>
                <a:cs typeface="Gelasio" pitchFamily="34" charset="-120"/>
              </a:rPr>
              <a:t>Le prix est comparé à la moyenne du dataset et ajusté si l'écart est significatif.</a:t>
            </a:r>
            <a:endParaRPr lang="en-US" sz="1500" dirty="0"/>
          </a:p>
        </p:txBody>
      </p:sp>
      <p:sp>
        <p:nvSpPr>
          <p:cNvPr id="20" name="Shape 18"/>
          <p:cNvSpPr/>
          <p:nvPr/>
        </p:nvSpPr>
        <p:spPr>
          <a:xfrm>
            <a:off x="793790" y="6765727"/>
            <a:ext cx="433745" cy="433745"/>
          </a:xfrm>
          <a:prstGeom prst="roundRect">
            <a:avLst>
              <a:gd name="adj" fmla="val 6668"/>
            </a:avLst>
          </a:prstGeom>
          <a:solidFill>
            <a:srgbClr val="EEE8DD"/>
          </a:solidFill>
          <a:ln/>
        </p:spPr>
      </p:sp>
      <p:sp>
        <p:nvSpPr>
          <p:cNvPr id="21" name="Text 19"/>
          <p:cNvSpPr/>
          <p:nvPr/>
        </p:nvSpPr>
        <p:spPr>
          <a:xfrm>
            <a:off x="866001" y="6801803"/>
            <a:ext cx="289203" cy="361474"/>
          </a:xfrm>
          <a:prstGeom prst="rect">
            <a:avLst/>
          </a:prstGeom>
          <a:noFill/>
          <a:ln/>
        </p:spPr>
        <p:txBody>
          <a:bodyPr wrap="none" lIns="0" tIns="0" rIns="0" bIns="0" rtlCol="0" anchor="t"/>
          <a:lstStyle/>
          <a:p>
            <a:pPr marL="0" indent="0" algn="ctr">
              <a:lnSpc>
                <a:spcPts val="2250"/>
              </a:lnSpc>
              <a:buNone/>
            </a:pPr>
            <a:r>
              <a:rPr lang="en-US" sz="2250" dirty="0">
                <a:solidFill>
                  <a:srgbClr val="746558"/>
                </a:solidFill>
                <a:latin typeface="Gelasio Semi Bold" pitchFamily="34" charset="0"/>
                <a:ea typeface="Gelasio Semi Bold" pitchFamily="34" charset="-122"/>
                <a:cs typeface="Gelasio Semi Bold" pitchFamily="34" charset="-120"/>
              </a:rPr>
              <a:t>5</a:t>
            </a:r>
            <a:endParaRPr lang="en-US" sz="2250" dirty="0"/>
          </a:p>
        </p:txBody>
      </p:sp>
      <p:sp>
        <p:nvSpPr>
          <p:cNvPr id="22" name="Text 20"/>
          <p:cNvSpPr/>
          <p:nvPr/>
        </p:nvSpPr>
        <p:spPr>
          <a:xfrm>
            <a:off x="1420297" y="6831925"/>
            <a:ext cx="2745938" cy="301228"/>
          </a:xfrm>
          <a:prstGeom prst="rect">
            <a:avLst/>
          </a:prstGeom>
          <a:noFill/>
          <a:ln/>
        </p:spPr>
        <p:txBody>
          <a:bodyPr wrap="none" lIns="0" tIns="0" rIns="0" bIns="0" rtlCol="0" anchor="t"/>
          <a:lstStyle/>
          <a:p>
            <a:pPr marL="0" indent="0" algn="l">
              <a:lnSpc>
                <a:spcPts val="2350"/>
              </a:lnSpc>
              <a:buNone/>
            </a:pPr>
            <a:r>
              <a:rPr lang="en-US" sz="1850" dirty="0">
                <a:solidFill>
                  <a:srgbClr val="746558"/>
                </a:solidFill>
                <a:latin typeface="Gelasio Semi Bold" pitchFamily="34" charset="0"/>
                <a:ea typeface="Gelasio Semi Bold" pitchFamily="34" charset="-122"/>
                <a:cs typeface="Gelasio Semi Bold" pitchFamily="34" charset="-120"/>
              </a:rPr>
              <a:t>Affichage des Résultats</a:t>
            </a:r>
            <a:endParaRPr lang="en-US" sz="1850" dirty="0"/>
          </a:p>
        </p:txBody>
      </p:sp>
      <p:sp>
        <p:nvSpPr>
          <p:cNvPr id="23" name="Text 21"/>
          <p:cNvSpPr/>
          <p:nvPr/>
        </p:nvSpPr>
        <p:spPr>
          <a:xfrm>
            <a:off x="1420297" y="7248763"/>
            <a:ext cx="12416314" cy="308372"/>
          </a:xfrm>
          <a:prstGeom prst="rect">
            <a:avLst/>
          </a:prstGeom>
          <a:noFill/>
          <a:ln/>
        </p:spPr>
        <p:txBody>
          <a:bodyPr wrap="none" lIns="0" tIns="0" rIns="0" bIns="0" rtlCol="0" anchor="t"/>
          <a:lstStyle/>
          <a:p>
            <a:pPr marL="0" indent="0" algn="l">
              <a:lnSpc>
                <a:spcPts val="2400"/>
              </a:lnSpc>
              <a:buNone/>
            </a:pPr>
            <a:r>
              <a:rPr lang="en-US" sz="1500" dirty="0">
                <a:solidFill>
                  <a:srgbClr val="746558"/>
                </a:solidFill>
                <a:latin typeface="Gelasio" pitchFamily="34" charset="0"/>
                <a:ea typeface="Gelasio" pitchFamily="34" charset="-122"/>
                <a:cs typeface="Gelasio" pitchFamily="34" charset="-120"/>
              </a:rPr>
              <a:t>Le prix final et les visualisations sont présentés.</a:t>
            </a:r>
            <a:endParaRPr lang="en-US" sz="1500" dirty="0"/>
          </a:p>
        </p:txBody>
      </p:sp>
      <p:sp>
        <p:nvSpPr>
          <p:cNvPr id="24" name="Rectangle 23">
            <a:extLst>
              <a:ext uri="{FF2B5EF4-FFF2-40B4-BE49-F238E27FC236}">
                <a16:creationId xmlns:a16="http://schemas.microsoft.com/office/drawing/2014/main" id="{A76E3252-4F7C-4980-B4BA-10D46A0AD175}"/>
              </a:ext>
            </a:extLst>
          </p:cNvPr>
          <p:cNvSpPr/>
          <p:nvPr/>
        </p:nvSpPr>
        <p:spPr>
          <a:xfrm>
            <a:off x="12649200" y="7535363"/>
            <a:ext cx="1981200" cy="695751"/>
          </a:xfrm>
          <a:prstGeom prst="rect">
            <a:avLst/>
          </a:prstGeom>
          <a:solidFill>
            <a:srgbClr val="F9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9F6F0"/>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6322814" y="650677"/>
            <a:ext cx="1984653" cy="248007"/>
          </a:xfrm>
          <a:prstGeom prst="rect">
            <a:avLst/>
          </a:prstGeom>
          <a:noFill/>
          <a:ln/>
        </p:spPr>
        <p:txBody>
          <a:bodyPr wrap="none" lIns="0" tIns="0" rIns="0" bIns="0" rtlCol="0" anchor="t"/>
          <a:lstStyle/>
          <a:p>
            <a:pPr marL="0" indent="0" algn="ctr">
              <a:lnSpc>
                <a:spcPts val="1950"/>
              </a:lnSpc>
              <a:buNone/>
            </a:pPr>
            <a:r>
              <a:rPr lang="en-US" sz="1550" dirty="0">
                <a:solidFill>
                  <a:srgbClr val="D3C5B6"/>
                </a:solidFill>
                <a:latin typeface="Gelasio Semi Bold" pitchFamily="34" charset="0"/>
                <a:ea typeface="Gelasio Semi Bold" pitchFamily="34" charset="-122"/>
                <a:cs typeface="Gelasio Semi Bold" pitchFamily="34" charset="-120"/>
              </a:rPr>
              <a:t>Analyse Visuelle</a:t>
            </a:r>
            <a:endParaRPr lang="en-US" sz="1550" dirty="0"/>
          </a:p>
        </p:txBody>
      </p:sp>
      <p:sp>
        <p:nvSpPr>
          <p:cNvPr id="3" name="Text 1"/>
          <p:cNvSpPr/>
          <p:nvPr/>
        </p:nvSpPr>
        <p:spPr>
          <a:xfrm>
            <a:off x="1813203" y="1057394"/>
            <a:ext cx="11003875" cy="496133"/>
          </a:xfrm>
          <a:prstGeom prst="rect">
            <a:avLst/>
          </a:prstGeom>
          <a:noFill/>
          <a:ln/>
        </p:spPr>
        <p:txBody>
          <a:bodyPr wrap="none" lIns="0" tIns="0" rIns="0" bIns="0" rtlCol="0" anchor="t"/>
          <a:lstStyle/>
          <a:p>
            <a:pPr marL="0" indent="0" algn="ctr">
              <a:lnSpc>
                <a:spcPts val="3900"/>
              </a:lnSpc>
              <a:buNone/>
            </a:pPr>
            <a:r>
              <a:rPr lang="en-US" sz="3100" dirty="0">
                <a:solidFill>
                  <a:srgbClr val="484237"/>
                </a:solidFill>
                <a:latin typeface="Gelasio Semi Bold" pitchFamily="34" charset="0"/>
                <a:ea typeface="Gelasio Semi Bold" pitchFamily="34" charset="-122"/>
                <a:cs typeface="Gelasio Semi Bold" pitchFamily="34" charset="-120"/>
              </a:rPr>
              <a:t>Le Graphique Radar : Votre Téléphone en un Coup d'Œil</a:t>
            </a:r>
            <a:endParaRPr lang="en-US" sz="3100" dirty="0"/>
          </a:p>
        </p:txBody>
      </p:sp>
      <p:pic>
        <p:nvPicPr>
          <p:cNvPr id="4" name="Image 0" descr="preencoded.png"/>
          <p:cNvPicPr>
            <a:picLocks noChangeAspect="1"/>
          </p:cNvPicPr>
          <p:nvPr/>
        </p:nvPicPr>
        <p:blipFill>
          <a:blip r:embed="rId3"/>
          <a:stretch>
            <a:fillRect/>
          </a:stretch>
        </p:blipFill>
        <p:spPr>
          <a:xfrm>
            <a:off x="793790" y="1970246"/>
            <a:ext cx="5816322" cy="5430083"/>
          </a:xfrm>
          <a:prstGeom prst="rect">
            <a:avLst/>
          </a:prstGeom>
        </p:spPr>
      </p:pic>
      <p:sp>
        <p:nvSpPr>
          <p:cNvPr id="5" name="Text 2"/>
          <p:cNvSpPr/>
          <p:nvPr/>
        </p:nvSpPr>
        <p:spPr>
          <a:xfrm>
            <a:off x="7516416" y="1934528"/>
            <a:ext cx="6327815" cy="635079"/>
          </a:xfrm>
          <a:prstGeom prst="rect">
            <a:avLst/>
          </a:prstGeom>
          <a:noFill/>
          <a:ln/>
        </p:spPr>
        <p:txBody>
          <a:bodyPr wrap="square" lIns="0" tIns="0" rIns="0" bIns="0" rtlCol="0" anchor="t"/>
          <a:lstStyle/>
          <a:p>
            <a:pPr marL="0" indent="0" algn="l">
              <a:lnSpc>
                <a:spcPts val="2500"/>
              </a:lnSpc>
              <a:buNone/>
            </a:pPr>
            <a:r>
              <a:rPr lang="en-US" sz="1550" dirty="0">
                <a:solidFill>
                  <a:srgbClr val="746558"/>
                </a:solidFill>
                <a:latin typeface="Gelasio" pitchFamily="34" charset="0"/>
                <a:ea typeface="Gelasio" pitchFamily="34" charset="-122"/>
                <a:cs typeface="Gelasio" pitchFamily="34" charset="-120"/>
              </a:rPr>
              <a:t>Ce graphique vous aide à voir rapidement les points forts et faibles de votre téléphone, comparés aux autres.</a:t>
            </a:r>
            <a:endParaRPr lang="en-US" sz="1550" dirty="0"/>
          </a:p>
        </p:txBody>
      </p:sp>
      <p:sp>
        <p:nvSpPr>
          <p:cNvPr id="6" name="Text 3"/>
          <p:cNvSpPr/>
          <p:nvPr/>
        </p:nvSpPr>
        <p:spPr>
          <a:xfrm>
            <a:off x="7516416" y="2712482"/>
            <a:ext cx="6327815" cy="1270159"/>
          </a:xfrm>
          <a:prstGeom prst="rect">
            <a:avLst/>
          </a:prstGeom>
          <a:noFill/>
          <a:ln/>
        </p:spPr>
        <p:txBody>
          <a:bodyPr wrap="square" lIns="0" tIns="0" rIns="0" bIns="0" rtlCol="0" anchor="t"/>
          <a:lstStyle/>
          <a:p>
            <a:pPr marL="0" indent="0" algn="l">
              <a:lnSpc>
                <a:spcPts val="2500"/>
              </a:lnSpc>
              <a:buNone/>
            </a:pPr>
            <a:r>
              <a:rPr lang="en-US" sz="1550" dirty="0">
                <a:solidFill>
                  <a:srgbClr val="746558"/>
                </a:solidFill>
                <a:latin typeface="Gelasio" pitchFamily="34" charset="0"/>
                <a:ea typeface="Gelasio" pitchFamily="34" charset="-122"/>
                <a:cs typeface="Gelasio" pitchFamily="34" charset="-120"/>
              </a:rPr>
              <a:t>Un téléphone avec de meilleures caractéristiques (comme plus de RAM, de stockage, de meilleures caméras ou une plus grande batterie) aura un prix prédit plus élevé. Par contre, si les caractéristiques sont moins bonnes (comme un plus petit écran), le prix prédit sera plus bas.</a:t>
            </a:r>
            <a:endParaRPr lang="en-US" sz="1550" dirty="0"/>
          </a:p>
        </p:txBody>
      </p:sp>
      <p:sp>
        <p:nvSpPr>
          <p:cNvPr id="7" name="Text 4"/>
          <p:cNvSpPr/>
          <p:nvPr/>
        </p:nvSpPr>
        <p:spPr>
          <a:xfrm>
            <a:off x="7516416" y="4125516"/>
            <a:ext cx="6327815" cy="635079"/>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746558"/>
                </a:solidFill>
                <a:latin typeface="Gelasio" pitchFamily="34" charset="0"/>
                <a:ea typeface="Gelasio" pitchFamily="34" charset="-122"/>
                <a:cs typeface="Gelasio" pitchFamily="34" charset="-120"/>
              </a:rPr>
              <a:t>Axes :</a:t>
            </a:r>
            <a:r>
              <a:rPr lang="en-US" sz="1250" dirty="0">
                <a:solidFill>
                  <a:srgbClr val="746558"/>
                </a:solidFill>
                <a:latin typeface="Gelasio" pitchFamily="34" charset="0"/>
                <a:ea typeface="Gelasio" pitchFamily="34" charset="-122"/>
                <a:cs typeface="Gelasio" pitchFamily="34" charset="-120"/>
              </a:rPr>
              <a:t> Chaque ligne représente une caractéristique clé (batterie, écran, RAM, stockage, caméras).</a:t>
            </a:r>
            <a:endParaRPr lang="en-US" sz="1250" dirty="0"/>
          </a:p>
        </p:txBody>
      </p:sp>
      <p:sp>
        <p:nvSpPr>
          <p:cNvPr id="8" name="Text 5"/>
          <p:cNvSpPr/>
          <p:nvPr/>
        </p:nvSpPr>
        <p:spPr>
          <a:xfrm>
            <a:off x="7516416" y="4816078"/>
            <a:ext cx="6327815" cy="317540"/>
          </a:xfrm>
          <a:prstGeom prst="rect">
            <a:avLst/>
          </a:prstGeom>
          <a:noFill/>
          <a:ln/>
        </p:spPr>
        <p:txBody>
          <a:bodyPr wrap="none" lIns="0" tIns="0" rIns="0" bIns="0" rtlCol="0" anchor="t"/>
          <a:lstStyle/>
          <a:p>
            <a:pPr marL="342900" indent="-342900" algn="l">
              <a:lnSpc>
                <a:spcPts val="2000"/>
              </a:lnSpc>
              <a:buSzPct val="100000"/>
              <a:buChar char="•"/>
            </a:pPr>
            <a:r>
              <a:rPr lang="en-US" sz="1250" b="1" dirty="0">
                <a:solidFill>
                  <a:srgbClr val="746558"/>
                </a:solidFill>
                <a:latin typeface="Gelasio" pitchFamily="34" charset="0"/>
                <a:ea typeface="Gelasio" pitchFamily="34" charset="-122"/>
                <a:cs typeface="Gelasio" pitchFamily="34" charset="-120"/>
              </a:rPr>
              <a:t>Ligne bleue :</a:t>
            </a:r>
            <a:r>
              <a:rPr lang="en-US" sz="1250" dirty="0">
                <a:solidFill>
                  <a:srgbClr val="746558"/>
                </a:solidFill>
                <a:latin typeface="Gelasio" pitchFamily="34" charset="0"/>
                <a:ea typeface="Gelasio" pitchFamily="34" charset="-122"/>
                <a:cs typeface="Gelasio" pitchFamily="34" charset="-120"/>
              </a:rPr>
              <a:t> Montre les spécifications de votre téléphone.</a:t>
            </a:r>
            <a:endParaRPr lang="en-US" sz="1250" dirty="0"/>
          </a:p>
        </p:txBody>
      </p:sp>
      <p:sp>
        <p:nvSpPr>
          <p:cNvPr id="9" name="Text 6"/>
          <p:cNvSpPr/>
          <p:nvPr/>
        </p:nvSpPr>
        <p:spPr>
          <a:xfrm>
            <a:off x="7516416" y="5189101"/>
            <a:ext cx="6327815" cy="635079"/>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746558"/>
                </a:solidFill>
                <a:latin typeface="Gelasio" pitchFamily="34" charset="0"/>
                <a:ea typeface="Gelasio" pitchFamily="34" charset="-122"/>
                <a:cs typeface="Gelasio" pitchFamily="34" charset="-120"/>
              </a:rPr>
              <a:t>Ligne orange :</a:t>
            </a:r>
            <a:r>
              <a:rPr lang="en-US" sz="1250" dirty="0">
                <a:solidFill>
                  <a:srgbClr val="746558"/>
                </a:solidFill>
                <a:latin typeface="Gelasio" pitchFamily="34" charset="0"/>
                <a:ea typeface="Gelasio" pitchFamily="34" charset="-122"/>
                <a:cs typeface="Gelasio" pitchFamily="34" charset="-120"/>
              </a:rPr>
              <a:t> Indique les valeurs moyennes des téléphones sur le marché, pour comparer.</a:t>
            </a:r>
            <a:endParaRPr lang="en-US" sz="1250" dirty="0"/>
          </a:p>
        </p:txBody>
      </p:sp>
      <p:sp>
        <p:nvSpPr>
          <p:cNvPr id="10" name="Text 7"/>
          <p:cNvSpPr/>
          <p:nvPr/>
        </p:nvSpPr>
        <p:spPr>
          <a:xfrm>
            <a:off x="7516416" y="5879663"/>
            <a:ext cx="6327815" cy="952619"/>
          </a:xfrm>
          <a:prstGeom prst="rect">
            <a:avLst/>
          </a:prstGeom>
          <a:noFill/>
          <a:ln/>
        </p:spPr>
        <p:txBody>
          <a:bodyPr wrap="square" lIns="0" tIns="0" rIns="0" bIns="0" rtlCol="0" anchor="t"/>
          <a:lstStyle/>
          <a:p>
            <a:pPr marL="342900" indent="-342900" algn="l">
              <a:lnSpc>
                <a:spcPts val="2000"/>
              </a:lnSpc>
              <a:buSzPct val="100000"/>
              <a:buChar char="•"/>
            </a:pPr>
            <a:r>
              <a:rPr lang="en-US" sz="1250" b="1" dirty="0">
                <a:solidFill>
                  <a:srgbClr val="746558"/>
                </a:solidFill>
                <a:latin typeface="Gelasio" pitchFamily="34" charset="0"/>
                <a:ea typeface="Gelasio" pitchFamily="34" charset="-122"/>
                <a:cs typeface="Gelasio" pitchFamily="34" charset="-120"/>
              </a:rPr>
              <a:t>Comment lire :</a:t>
            </a:r>
            <a:r>
              <a:rPr lang="en-US" sz="1250" dirty="0">
                <a:solidFill>
                  <a:srgbClr val="746558"/>
                </a:solidFill>
                <a:latin typeface="Gelasio" pitchFamily="34" charset="0"/>
                <a:ea typeface="Gelasio" pitchFamily="34" charset="-122"/>
                <a:cs typeface="Gelasio" pitchFamily="34" charset="-120"/>
              </a:rPr>
              <a:t> Si la ligne bleue dépasse la ligne orange sur un axe, votre téléphone est meilleur que la moyenne pour cette caractéristique. Si elle est en dessous, c'est l'inverse.</a:t>
            </a:r>
            <a:endParaRPr lang="en-US" sz="1250" dirty="0"/>
          </a:p>
        </p:txBody>
      </p:sp>
      <p:sp>
        <p:nvSpPr>
          <p:cNvPr id="11" name="Rectangle 10">
            <a:extLst>
              <a:ext uri="{FF2B5EF4-FFF2-40B4-BE49-F238E27FC236}">
                <a16:creationId xmlns:a16="http://schemas.microsoft.com/office/drawing/2014/main" id="{9406879E-7E1A-4ECF-8208-F4616A91E4E2}"/>
              </a:ext>
            </a:extLst>
          </p:cNvPr>
          <p:cNvSpPr/>
          <p:nvPr/>
        </p:nvSpPr>
        <p:spPr>
          <a:xfrm>
            <a:off x="12649200" y="7535363"/>
            <a:ext cx="1981200" cy="695751"/>
          </a:xfrm>
          <a:prstGeom prst="rect">
            <a:avLst/>
          </a:prstGeom>
          <a:solidFill>
            <a:srgbClr val="F9F6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9F6F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897523" y="2500193"/>
            <a:ext cx="2835235" cy="354330"/>
          </a:xfrm>
          <a:prstGeom prst="rect">
            <a:avLst/>
          </a:prstGeom>
          <a:noFill/>
          <a:ln/>
        </p:spPr>
        <p:txBody>
          <a:bodyPr wrap="none" lIns="0" tIns="0" rIns="0" bIns="0" rtlCol="0" anchor="t"/>
          <a:lstStyle/>
          <a:p>
            <a:pPr marL="0" indent="0" algn="ctr">
              <a:lnSpc>
                <a:spcPts val="2750"/>
              </a:lnSpc>
              <a:buNone/>
            </a:pPr>
            <a:r>
              <a:rPr lang="en-US" sz="2200" dirty="0">
                <a:solidFill>
                  <a:srgbClr val="D3C5B6"/>
                </a:solidFill>
                <a:latin typeface="Gelasio Semi Bold" pitchFamily="34" charset="0"/>
                <a:ea typeface="Gelasio Semi Bold" pitchFamily="34" charset="-122"/>
                <a:cs typeface="Gelasio Semi Bold" pitchFamily="34" charset="-120"/>
              </a:rPr>
              <a:t>Passez à l'Action</a:t>
            </a:r>
            <a:endParaRPr lang="en-US" sz="2200" dirty="0"/>
          </a:p>
        </p:txBody>
      </p:sp>
      <p:sp>
        <p:nvSpPr>
          <p:cNvPr id="3" name="Text 1"/>
          <p:cNvSpPr/>
          <p:nvPr/>
        </p:nvSpPr>
        <p:spPr>
          <a:xfrm>
            <a:off x="3783806" y="3081338"/>
            <a:ext cx="7062668" cy="708779"/>
          </a:xfrm>
          <a:prstGeom prst="rect">
            <a:avLst/>
          </a:prstGeom>
          <a:noFill/>
          <a:ln/>
        </p:spPr>
        <p:txBody>
          <a:bodyPr wrap="none" lIns="0" tIns="0" rIns="0" bIns="0" rtlCol="0" anchor="t"/>
          <a:lstStyle/>
          <a:p>
            <a:pPr marL="0" indent="0" algn="ctr">
              <a:lnSpc>
                <a:spcPts val="5550"/>
              </a:lnSpc>
              <a:buNone/>
            </a:pPr>
            <a:r>
              <a:rPr lang="en-US" sz="4450" dirty="0">
                <a:solidFill>
                  <a:srgbClr val="484237"/>
                </a:solidFill>
                <a:latin typeface="Gelasio Semi Bold" pitchFamily="34" charset="0"/>
                <a:ea typeface="Gelasio Semi Bold" pitchFamily="34" charset="-122"/>
                <a:cs typeface="Gelasio Semi Bold" pitchFamily="34" charset="-120"/>
              </a:rPr>
              <a:t>Séance de démonstration</a:t>
            </a:r>
            <a:endParaRPr lang="en-US" sz="4450" dirty="0"/>
          </a:p>
        </p:txBody>
      </p:sp>
      <p:sp>
        <p:nvSpPr>
          <p:cNvPr id="4" name="Text 2"/>
          <p:cNvSpPr/>
          <p:nvPr/>
        </p:nvSpPr>
        <p:spPr>
          <a:xfrm>
            <a:off x="793790" y="4130278"/>
            <a:ext cx="13042821" cy="362903"/>
          </a:xfrm>
          <a:prstGeom prst="rect">
            <a:avLst/>
          </a:prstGeom>
          <a:noFill/>
          <a:ln/>
        </p:spPr>
        <p:txBody>
          <a:bodyPr wrap="none" lIns="0" tIns="0" rIns="0" bIns="0" rtlCol="0" anchor="t"/>
          <a:lstStyle/>
          <a:p>
            <a:pPr marL="0" indent="0" algn="ctr">
              <a:lnSpc>
                <a:spcPts val="2850"/>
              </a:lnSpc>
              <a:buNone/>
            </a:pPr>
            <a:r>
              <a:rPr lang="en-US" sz="1750" dirty="0">
                <a:solidFill>
                  <a:srgbClr val="000000"/>
                </a:solidFill>
                <a:latin typeface="Gelasio" pitchFamily="34" charset="0"/>
                <a:ea typeface="Gelasio" pitchFamily="34" charset="-122"/>
                <a:cs typeface="Gelasio" pitchFamily="34" charset="-120"/>
              </a:rPr>
              <a:t>Découvrez en direct comment notre application de prédiction de prix de smartphones fonctionne. </a:t>
            </a:r>
            <a:endParaRPr lang="en-US" sz="1750" dirty="0"/>
          </a:p>
        </p:txBody>
      </p:sp>
      <p:sp>
        <p:nvSpPr>
          <p:cNvPr id="5" name="Text 3"/>
          <p:cNvSpPr/>
          <p:nvPr/>
        </p:nvSpPr>
        <p:spPr>
          <a:xfrm>
            <a:off x="793790" y="4748332"/>
            <a:ext cx="13042821" cy="362903"/>
          </a:xfrm>
          <a:prstGeom prst="rect">
            <a:avLst/>
          </a:prstGeom>
          <a:noFill/>
          <a:ln/>
        </p:spPr>
        <p:txBody>
          <a:bodyPr wrap="none" lIns="0" tIns="0" rIns="0" bIns="0" rtlCol="0" anchor="t"/>
          <a:lstStyle/>
          <a:p>
            <a:pPr marL="0" indent="0" algn="ctr">
              <a:lnSpc>
                <a:spcPts val="2850"/>
              </a:lnSpc>
              <a:buNone/>
            </a:pPr>
            <a:endParaRPr lang="en-US" sz="1750" dirty="0"/>
          </a:p>
        </p:txBody>
      </p:sp>
      <p:sp>
        <p:nvSpPr>
          <p:cNvPr id="6" name="Text 4"/>
          <p:cNvSpPr/>
          <p:nvPr/>
        </p:nvSpPr>
        <p:spPr>
          <a:xfrm>
            <a:off x="793790" y="5366385"/>
            <a:ext cx="13042821" cy="362903"/>
          </a:xfrm>
          <a:prstGeom prst="rect">
            <a:avLst/>
          </a:prstGeom>
          <a:noFill/>
          <a:ln/>
        </p:spPr>
        <p:txBody>
          <a:bodyPr wrap="none" lIns="0" tIns="0" rIns="0" bIns="0" rtlCol="0" anchor="t"/>
          <a:lstStyle/>
          <a:p>
            <a:pPr marL="0" indent="0" algn="ctr">
              <a:lnSpc>
                <a:spcPts val="2850"/>
              </a:lnSpc>
              <a:buNone/>
            </a:pPr>
            <a:r>
              <a:rPr lang="en-US" sz="1750" dirty="0">
                <a:solidFill>
                  <a:srgbClr val="000000"/>
                </a:solidFill>
                <a:latin typeface="Gelasio" pitchFamily="34" charset="0"/>
                <a:ea typeface="Gelasio" pitchFamily="34" charset="-122"/>
                <a:cs typeface="Gelasio" pitchFamily="34" charset="-120"/>
              </a:rPr>
              <a:t>Nous serons ravis de répondre à toutes vos questions.</a:t>
            </a:r>
            <a:endParaRPr lang="en-US" sz="1750" dirty="0"/>
          </a:p>
        </p:txBody>
      </p:sp>
      <p:sp>
        <p:nvSpPr>
          <p:cNvPr id="7" name="Rectangle 6">
            <a:extLst>
              <a:ext uri="{FF2B5EF4-FFF2-40B4-BE49-F238E27FC236}">
                <a16:creationId xmlns:a16="http://schemas.microsoft.com/office/drawing/2014/main" id="{5BF67D8D-3DF8-4775-B82A-AD46FFF55227}"/>
              </a:ext>
            </a:extLst>
          </p:cNvPr>
          <p:cNvSpPr/>
          <p:nvPr/>
        </p:nvSpPr>
        <p:spPr>
          <a:xfrm>
            <a:off x="12649200" y="7535363"/>
            <a:ext cx="1981200" cy="695751"/>
          </a:xfrm>
          <a:prstGeom prst="rect">
            <a:avLst/>
          </a:prstGeom>
          <a:solidFill>
            <a:srgbClr val="F2EBD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solidFill>
                <a:srgbClr val="F9F6F0"/>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TotalTime>
  <Words>570</Words>
  <Application>Microsoft Office PowerPoint</Application>
  <PresentationFormat>Personnalisé</PresentationFormat>
  <Paragraphs>71</Paragraphs>
  <Slides>7</Slides>
  <Notes>7</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7</vt:i4>
      </vt:variant>
    </vt:vector>
  </HeadingPairs>
  <TitlesOfParts>
    <vt:vector size="13" baseType="lpstr">
      <vt:lpstr>Gelasio</vt:lpstr>
      <vt:lpstr>Gelasio Light</vt:lpstr>
      <vt:lpstr>Calibri</vt:lpstr>
      <vt:lpstr>Gelasio Semi Bold</vt:lpstr>
      <vt:lpstr>Arial</vt:lpstr>
      <vt:lpstr>Office Theme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subject/>
  <dc:creator/>
  <cp:lastModifiedBy>rijamampianina andriantsalama</cp:lastModifiedBy>
  <cp:revision>3</cp:revision>
  <dcterms:created xsi:type="dcterms:W3CDTF">2025-08-15T09:53:51Z</dcterms:created>
  <dcterms:modified xsi:type="dcterms:W3CDTF">2025-08-15T10:00:27Z</dcterms:modified>
</cp:coreProperties>
</file>